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1145" r:id="rId3"/>
    <p:sldId id="1146" r:id="rId4"/>
    <p:sldId id="1144" r:id="rId5"/>
    <p:sldId id="1151" r:id="rId6"/>
    <p:sldId id="1148" r:id="rId7"/>
    <p:sldId id="1153" r:id="rId8"/>
    <p:sldId id="1138" r:id="rId9"/>
  </p:sldIdLst>
  <p:sldSz cx="9144000" cy="6858000" type="screen4x3"/>
  <p:notesSz cx="6794500" cy="99314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9999"/>
    <a:srgbClr val="FF6699"/>
    <a:srgbClr val="FF66CC"/>
    <a:srgbClr val="FF33CC"/>
    <a:srgbClr val="D60093"/>
    <a:srgbClr val="474747"/>
    <a:srgbClr val="14A6D5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- uthevingsfarg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Mørk stil 1 - uthevingsfarg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Mørk stil 1 - uthevingsfarg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Mørk stil 1 - uthevingsfarg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Mørk stil 1 - uthevingsfar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stil 1 - uthevingsfarg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uthevingsfarg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stil 1 - uthevingsfarg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stil 1 - uthevingsfarg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stil 1 - uthevingsfarg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stil 1 - uthevingsfarg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emastil 2 - uthevingsfarg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stil 2 - uthevingsfarg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stil 2 - uthevingsfarg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mastil 2 - uthevingsfarg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emastil 2 - uthevingsfarg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stil 2 - uthevingsfarg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2" autoAdjust="0"/>
    <p:restoredTop sz="65576" autoAdjust="0"/>
  </p:normalViewPr>
  <p:slideViewPr>
    <p:cSldViewPr snapToGrid="0" snapToObjects="1">
      <p:cViewPr varScale="1">
        <p:scale>
          <a:sx n="86" d="100"/>
          <a:sy n="86" d="100"/>
        </p:scale>
        <p:origin x="23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567" tIns="45784" rIns="91567" bIns="4578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567" tIns="45784" rIns="91567" bIns="45784" rtlCol="0"/>
          <a:lstStyle>
            <a:lvl1pPr algn="r">
              <a:defRPr sz="1200"/>
            </a:lvl1pPr>
          </a:lstStyle>
          <a:p>
            <a:fld id="{99B5034D-1786-490E-8E4D-FDE9195DF6DB}" type="datetimeFigureOut">
              <a:rPr lang="nb-NO" smtClean="0"/>
              <a:t>25.03.2021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567" tIns="45784" rIns="91567" bIns="4578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567" tIns="45784" rIns="91567" bIns="45784" rtlCol="0" anchor="b"/>
          <a:lstStyle>
            <a:lvl1pPr algn="r">
              <a:defRPr sz="1200"/>
            </a:lvl1pPr>
          </a:lstStyle>
          <a:p>
            <a:fld id="{C44C7794-6928-41D6-9220-D643AA6D19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9085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567" tIns="45784" rIns="91567" bIns="4578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567" tIns="45784" rIns="91567" bIns="45784" rtlCol="0"/>
          <a:lstStyle>
            <a:lvl1pPr algn="r">
              <a:defRPr sz="1200"/>
            </a:lvl1pPr>
          </a:lstStyle>
          <a:p>
            <a:fld id="{08164800-6650-4273-905E-AD5914E71AD7}" type="datetimeFigureOut">
              <a:rPr lang="nb-NO" smtClean="0"/>
              <a:t>25.03.2021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4" rIns="91567" bIns="45784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567" tIns="45784" rIns="91567" bIns="457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567" tIns="45784" rIns="91567" bIns="4578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567" tIns="45784" rIns="91567" bIns="45784" rtlCol="0" anchor="b"/>
          <a:lstStyle>
            <a:lvl1pPr algn="r">
              <a:defRPr sz="1200"/>
            </a:lvl1pPr>
          </a:lstStyle>
          <a:p>
            <a:fld id="{E0BDF374-1B27-4AB1-BE57-7656FD5155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43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DF374-1B27-4AB1-BE57-7656FD5155E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28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DF374-1B27-4AB1-BE57-7656FD5155E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954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DF374-1B27-4AB1-BE57-7656FD5155E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21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DF374-1B27-4AB1-BE57-7656FD5155E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3597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DF374-1B27-4AB1-BE57-7656FD5155E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0090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DF374-1B27-4AB1-BE57-7656FD5155E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5413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DF374-1B27-4AB1-BE57-7656FD5155E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764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7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1E88C-1D53-9C40-A6A0-A0FAF43E810D}" type="datetimeFigureOut">
              <a:rPr lang="nb-NO" smtClean="0"/>
              <a:t>25.03.2021</a:t>
            </a:fld>
            <a:endParaRPr lang="nb-NO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98F86-D390-F644-A085-FA31800EF4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01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1E88C-1D53-9C40-A6A0-A0FAF43E810D}" type="datetimeFigureOut">
              <a:rPr lang="nb-NO" smtClean="0"/>
              <a:t>25.03.2021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98F86-D390-F644-A085-FA31800EF4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461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1E88C-1D53-9C40-A6A0-A0FAF43E810D}" type="datetimeFigureOut">
              <a:rPr lang="nb-NO" smtClean="0"/>
              <a:t>25.03.2021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98F86-D390-F644-A085-FA31800EF4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324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28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1E88C-1D53-9C40-A6A0-A0FAF43E810D}" type="datetimeFigureOut">
              <a:rPr lang="nb-NO" smtClean="0"/>
              <a:t>25.03.2021</a:t>
            </a:fld>
            <a:endParaRPr lang="nb-NO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98F86-D390-F644-A085-FA31800EF4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016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1E88C-1D53-9C40-A6A0-A0FAF43E810D}" type="datetimeFigureOut">
              <a:rPr lang="nb-NO" smtClean="0"/>
              <a:t>25.03.2021</a:t>
            </a:fld>
            <a:endParaRPr lang="nb-NO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98F86-D390-F644-A085-FA31800EF4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75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1E88C-1D53-9C40-A6A0-A0FAF43E810D}" type="datetimeFigureOut">
              <a:rPr lang="nb-NO" smtClean="0"/>
              <a:t>25.03.2021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98F86-D390-F644-A085-FA31800EF4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05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1E88C-1D53-9C40-A6A0-A0FAF43E810D}" type="datetimeFigureOut">
              <a:rPr lang="nb-NO" smtClean="0"/>
              <a:t>25.03.2021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98F86-D390-F644-A085-FA31800EF4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61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1E88C-1D53-9C40-A6A0-A0FAF43E810D}" type="datetimeFigureOut">
              <a:rPr lang="nb-NO" smtClean="0"/>
              <a:t>25.03.2021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98F86-D390-F644-A085-FA31800EF4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08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1E88C-1D53-9C40-A6A0-A0FAF43E810D}" type="datetimeFigureOut">
              <a:rPr lang="nb-NO" smtClean="0"/>
              <a:t>25.03.2021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98F86-D390-F644-A085-FA31800EF4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062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1E88C-1D53-9C40-A6A0-A0FAF43E810D}" type="datetimeFigureOut">
              <a:rPr lang="nb-NO" smtClean="0"/>
              <a:t>25.03.2021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98F86-D390-F644-A085-FA31800EF4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814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1E88C-1D53-9C40-A6A0-A0FAF43E810D}" type="datetimeFigureOut">
              <a:rPr lang="nb-NO" smtClean="0"/>
              <a:t>25.03.2021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98F86-D390-F644-A085-FA31800EF4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22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bottomlin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8769"/>
            <a:ext cx="9144000" cy="879231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dato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1E88C-1D53-9C40-A6A0-A0FAF43E810D}" type="datetimeFigureOut">
              <a:rPr lang="nb-NO" smtClean="0"/>
              <a:t>25.03.2021</a:t>
            </a:fld>
            <a:endParaRPr lang="nb-NO"/>
          </a:p>
        </p:txBody>
      </p:sp>
      <p:sp>
        <p:nvSpPr>
          <p:cNvPr id="9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98F86-D390-F644-A085-FA31800EF4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892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14A6D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7474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7474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47474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47474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5968" y="3514953"/>
            <a:ext cx="7548995" cy="1336386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Avtalemaler – klare til bruk!</a:t>
            </a:r>
            <a:endParaRPr lang="nb-NO" sz="18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5969" y="5280970"/>
            <a:ext cx="6400800" cy="1700123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Siri Kolle</a:t>
            </a:r>
            <a:br>
              <a:rPr lang="nb-NO" dirty="0" smtClean="0"/>
            </a:br>
            <a:r>
              <a:rPr lang="nb-NO" dirty="0" smtClean="0"/>
              <a:t>VP </a:t>
            </a:r>
            <a:r>
              <a:rPr lang="nb-NO" dirty="0" err="1" smtClean="0"/>
              <a:t>Clinical</a:t>
            </a:r>
            <a:endParaRPr lang="nb-NO" dirty="0" smtClean="0"/>
          </a:p>
        </p:txBody>
      </p:sp>
      <p:pic>
        <p:nvPicPr>
          <p:cNvPr id="5" name="Bilde 4" descr="new-powerpoint-02-bottomfa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65" y="133930"/>
            <a:ext cx="8581697" cy="1283708"/>
          </a:xfrm>
        </p:spPr>
        <p:txBody>
          <a:bodyPr>
            <a:noAutofit/>
          </a:bodyPr>
          <a:lstStyle/>
          <a:p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/>
              <a:t>Inven2 AS </a:t>
            </a:r>
            <a:r>
              <a:rPr lang="nb-NO" sz="3600" dirty="0"/>
              <a:t/>
            </a:r>
            <a:br>
              <a:rPr lang="nb-NO" sz="3600" dirty="0"/>
            </a:br>
            <a:endParaRPr lang="nb-NO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413" y="2058124"/>
            <a:ext cx="3893948" cy="433345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92414" y="1411793"/>
            <a:ext cx="3893947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&gt;60% av den norske befolkningen</a:t>
            </a:r>
          </a:p>
          <a:p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&gt;80% av </a:t>
            </a:r>
            <a:r>
              <a:rPr lang="nb-NO" dirty="0" err="1" smtClean="0">
                <a:solidFill>
                  <a:schemeClr val="accent5">
                    <a:lumMod val="50000"/>
                  </a:schemeClr>
                </a:solidFill>
              </a:rPr>
              <a:t>industiinitierte</a:t>
            </a:r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 kliniske studier</a:t>
            </a:r>
            <a:endParaRPr lang="nb-NO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981" y="1411793"/>
            <a:ext cx="4472101" cy="163121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chemeClr val="accent5">
                    <a:lumMod val="50000"/>
                  </a:schemeClr>
                </a:solidFill>
              </a:rPr>
              <a:t>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accent5">
                    <a:lumMod val="50000"/>
                  </a:schemeClr>
                </a:solidFill>
              </a:rPr>
              <a:t>Innovasjon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accent5">
                    <a:lumMod val="50000"/>
                  </a:schemeClr>
                </a:solidFill>
              </a:rPr>
              <a:t>Kliniske studier og industrisamarbeid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65" y="2555634"/>
            <a:ext cx="3898334" cy="2847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3980" y="3268665"/>
            <a:ext cx="4472101" cy="286232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nb-NO" sz="2000" b="1" dirty="0" smtClean="0">
                <a:solidFill>
                  <a:schemeClr val="accent5">
                    <a:lumMod val="50000"/>
                  </a:schemeClr>
                </a:solidFill>
              </a:rPr>
              <a:t>liniske studier</a:t>
            </a:r>
            <a:endParaRPr lang="nb-NO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accent5">
                    <a:lumMod val="50000"/>
                  </a:schemeClr>
                </a:solidFill>
              </a:rPr>
              <a:t>Avtalehåndtering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accent5">
                    <a:lumMod val="50000"/>
                  </a:schemeClr>
                </a:solidFill>
              </a:rPr>
              <a:t>Økonomioppfølging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accent5">
                    <a:lumMod val="50000"/>
                  </a:schemeClr>
                </a:solidFill>
              </a:rPr>
              <a:t>&gt;1 500 avtaler siste 10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accent5">
                    <a:lumMod val="50000"/>
                  </a:schemeClr>
                </a:solidFill>
              </a:rPr>
              <a:t>&gt;400 pågående avtaler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5">
                    <a:lumMod val="50000"/>
                  </a:schemeClr>
                </a:solidFill>
              </a:rPr>
              <a:t>8 ansatte i klinisk </a:t>
            </a:r>
            <a:r>
              <a:rPr lang="nb-NO" sz="2000" dirty="0" smtClean="0">
                <a:solidFill>
                  <a:schemeClr val="accent5">
                    <a:lumMod val="50000"/>
                  </a:schemeClr>
                </a:solidFill>
              </a:rPr>
              <a:t>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b-NO" sz="2000" dirty="0" smtClean="0">
                <a:solidFill>
                  <a:schemeClr val="accent5">
                    <a:lumMod val="50000"/>
                  </a:schemeClr>
                </a:solidFill>
              </a:rPr>
              <a:t>Fokus: Effektive og forutsigbare prosesser</a:t>
            </a:r>
          </a:p>
        </p:txBody>
      </p:sp>
    </p:spTree>
    <p:extLst>
      <p:ext uri="{BB962C8B-B14F-4D97-AF65-F5344CB8AC3E}">
        <p14:creationId xmlns:p14="http://schemas.microsoft.com/office/powerpoint/2010/main" val="23167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93" y="212003"/>
            <a:ext cx="8931728" cy="1813374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100" dirty="0" smtClean="0">
                <a:solidFill>
                  <a:schemeClr val="accent6"/>
                </a:solidFill>
              </a:rPr>
              <a:t/>
            </a:r>
            <a:br>
              <a:rPr lang="nb-NO" sz="3100" dirty="0" smtClean="0">
                <a:solidFill>
                  <a:schemeClr val="accent6"/>
                </a:solidFill>
              </a:rPr>
            </a:br>
            <a:r>
              <a:rPr lang="nb-NO" sz="3100" dirty="0" smtClean="0">
                <a:solidFill>
                  <a:srgbClr val="009999"/>
                </a:solidFill>
              </a:rPr>
              <a:t>TTO Helsenettverk AP4 Kliniske studier</a:t>
            </a:r>
            <a:r>
              <a:rPr lang="nb-NO" sz="3100" dirty="0" smtClean="0">
                <a:solidFill>
                  <a:schemeClr val="accent6"/>
                </a:solidFill>
              </a:rPr>
              <a:t/>
            </a:r>
            <a:br>
              <a:rPr lang="nb-NO" sz="3100" dirty="0" smtClean="0">
                <a:solidFill>
                  <a:schemeClr val="accent6"/>
                </a:solidFill>
              </a:rPr>
            </a:br>
            <a:r>
              <a:rPr lang="nb-NO" sz="3600" dirty="0" smtClean="0"/>
              <a:t>Tilby strømlinjeformet støtteapparat nasjonalt</a:t>
            </a:r>
            <a:r>
              <a:rPr lang="nb-NO" sz="3600" dirty="0"/>
              <a:t/>
            </a:r>
            <a:br>
              <a:rPr lang="nb-NO" sz="3600" dirty="0"/>
            </a:br>
            <a:endParaRPr lang="nb-NO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047" y="4845269"/>
            <a:ext cx="932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rgbClr val="009999"/>
                </a:solidFill>
              </a:rPr>
              <a:t>Oppstartsprosess              Avtalehåndtering             Synliggjøring av </a:t>
            </a:r>
            <a:r>
              <a:rPr lang="nb-NO" sz="2400" b="1" dirty="0" err="1" smtClean="0">
                <a:solidFill>
                  <a:srgbClr val="009999"/>
                </a:solidFill>
              </a:rPr>
              <a:t>sites</a:t>
            </a:r>
            <a:endParaRPr lang="nb-NO" sz="2400" b="1" dirty="0">
              <a:solidFill>
                <a:srgbClr val="0099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353" y="5909141"/>
            <a:ext cx="983469" cy="508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75" y="5757382"/>
            <a:ext cx="811693" cy="182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607" y="5713838"/>
            <a:ext cx="1006009" cy="288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2144" y="5768437"/>
            <a:ext cx="527434" cy="375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6352" y="6067402"/>
            <a:ext cx="1041494" cy="3913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5937" y="5925543"/>
            <a:ext cx="821341" cy="509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6532" y="6376338"/>
            <a:ext cx="1051823" cy="3600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1123" y="6387376"/>
            <a:ext cx="1024536" cy="3101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0508" y="6002733"/>
            <a:ext cx="853132" cy="428366"/>
          </a:xfrm>
          <a:prstGeom prst="rect">
            <a:avLst/>
          </a:prstGeom>
        </p:spPr>
      </p:pic>
      <p:pic>
        <p:nvPicPr>
          <p:cNvPr id="15" name="Content Placeholder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0032" y="6336421"/>
            <a:ext cx="1219157" cy="404993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13"/>
          <a:stretch>
            <a:fillRect/>
          </a:stretch>
        </p:blipFill>
        <p:spPr>
          <a:xfrm>
            <a:off x="2365436" y="1837461"/>
            <a:ext cx="4573380" cy="269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02" y="309661"/>
            <a:ext cx="8397766" cy="106172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5000" y="1604182"/>
            <a:ext cx="8240998" cy="3838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802" y="5319044"/>
            <a:ext cx="6411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schemeClr val="accent5">
                    <a:lumMod val="75000"/>
                  </a:schemeClr>
                </a:solidFill>
              </a:rPr>
              <a:t>Nasjonal </a:t>
            </a:r>
            <a:r>
              <a:rPr lang="nb-NO" sz="1600" dirty="0" err="1" smtClean="0">
                <a:solidFill>
                  <a:schemeClr val="accent5">
                    <a:lumMod val="75000"/>
                  </a:schemeClr>
                </a:solidFill>
              </a:rPr>
              <a:t>avtalemal</a:t>
            </a:r>
            <a:r>
              <a:rPr lang="nb-NO" sz="1600" dirty="0" smtClean="0">
                <a:solidFill>
                  <a:schemeClr val="accent5">
                    <a:lumMod val="75000"/>
                  </a:schemeClr>
                </a:solidFill>
              </a:rPr>
              <a:t> for </a:t>
            </a:r>
            <a:r>
              <a:rPr lang="nb-NO" sz="1600" dirty="0" err="1" smtClean="0">
                <a:solidFill>
                  <a:schemeClr val="accent5">
                    <a:lumMod val="75000"/>
                  </a:schemeClr>
                </a:solidFill>
              </a:rPr>
              <a:t>usibility</a:t>
            </a:r>
            <a:r>
              <a:rPr lang="nb-NO" sz="1600" dirty="0" smtClean="0">
                <a:solidFill>
                  <a:schemeClr val="accent5">
                    <a:lumMod val="75000"/>
                  </a:schemeClr>
                </a:solidFill>
              </a:rPr>
              <a:t> studier – under utvikling</a:t>
            </a:r>
            <a:endParaRPr lang="nb-NO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488" y="659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Kontaktpunkt for avtaler kliniske studier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62" t="2632" r="1717" b="1103"/>
          <a:stretch/>
        </p:blipFill>
        <p:spPr>
          <a:xfrm>
            <a:off x="2314947" y="1019394"/>
            <a:ext cx="5031784" cy="5763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089231" y="4463097"/>
            <a:ext cx="1849817" cy="1029715"/>
          </a:xfrm>
          <a:prstGeom prst="roundRect">
            <a:avLst/>
          </a:prstGeom>
          <a:solidFill>
            <a:srgbClr val="FF66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kliniskestudier@inven2.com</a:t>
            </a: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591" y="4557560"/>
            <a:ext cx="1005096" cy="229351"/>
          </a:xfrm>
          <a:prstGeom prst="rect">
            <a:avLst/>
          </a:prstGeom>
          <a:solidFill>
            <a:srgbClr val="FF6699"/>
          </a:solidFill>
        </p:spPr>
      </p:pic>
      <p:sp>
        <p:nvSpPr>
          <p:cNvPr id="7" name="Rounded Rectangle 6"/>
          <p:cNvSpPr/>
          <p:nvPr/>
        </p:nvSpPr>
        <p:spPr>
          <a:xfrm>
            <a:off x="186127" y="1482577"/>
            <a:ext cx="2153639" cy="6996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 dirty="0" smtClean="0"/>
          </a:p>
          <a:p>
            <a:r>
              <a:rPr lang="nb-NO" sz="1400" dirty="0" smtClean="0"/>
              <a:t>Ingrid.granbo@stolav.no</a:t>
            </a:r>
            <a:endParaRPr lang="nb-NO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182326" y="4146062"/>
            <a:ext cx="2132620" cy="8593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 b="1" dirty="0" smtClean="0"/>
          </a:p>
          <a:p>
            <a:r>
              <a:rPr lang="nb-NO" sz="1400" dirty="0" smtClean="0"/>
              <a:t>Kliniske-studier@helse-bergen.no</a:t>
            </a:r>
            <a:endParaRPr lang="nb-NO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93" y="4174210"/>
            <a:ext cx="1242791" cy="29337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6127" y="2349733"/>
            <a:ext cx="2153639" cy="7403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 dirty="0" smtClean="0"/>
          </a:p>
          <a:p>
            <a:r>
              <a:rPr lang="nb-NO" sz="1400" dirty="0" smtClean="0"/>
              <a:t>Katarina.Molseter@helse-mr.no</a:t>
            </a:r>
            <a:endParaRPr lang="nb-NO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92" y="2391542"/>
            <a:ext cx="1535737" cy="23589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86127" y="3257593"/>
            <a:ext cx="2153639" cy="7403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 dirty="0" smtClean="0"/>
          </a:p>
          <a:p>
            <a:r>
              <a:rPr lang="nb-NO" sz="1400" dirty="0" smtClean="0"/>
              <a:t>anne.solveig.traseth@helse-forde.no</a:t>
            </a:r>
            <a:endParaRPr lang="nb-NO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71" y="3328641"/>
            <a:ext cx="850842" cy="23720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82326" y="5202023"/>
            <a:ext cx="2132620" cy="8593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 b="1" dirty="0" smtClean="0"/>
          </a:p>
          <a:p>
            <a:r>
              <a:rPr lang="nb-NO" sz="1400" dirty="0"/>
              <a:t>terje.vaaland@stahf.no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241" y="1330249"/>
            <a:ext cx="1530288" cy="4691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371" y="5273248"/>
            <a:ext cx="1125780" cy="339276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6632028" y="3328641"/>
            <a:ext cx="457203" cy="1649313"/>
          </a:xfrm>
          <a:prstGeom prst="line">
            <a:avLst/>
          </a:prstGeom>
          <a:ln>
            <a:solidFill>
              <a:srgbClr val="FF66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>
            <a:off x="6432331" y="4467583"/>
            <a:ext cx="536028" cy="2135658"/>
          </a:xfrm>
          <a:prstGeom prst="rightBrace">
            <a:avLst>
              <a:gd name="adj1" fmla="val 8333"/>
              <a:gd name="adj2" fmla="val 24901"/>
            </a:avLst>
          </a:prstGeom>
          <a:ln>
            <a:solidFill>
              <a:srgbClr val="FF66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1" name="Straight Connector 30"/>
          <p:cNvCxnSpPr/>
          <p:nvPr/>
        </p:nvCxnSpPr>
        <p:spPr>
          <a:xfrm>
            <a:off x="2369468" y="1870413"/>
            <a:ext cx="1365878" cy="291649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3"/>
          </p:cNvCxnSpPr>
          <p:nvPr/>
        </p:nvCxnSpPr>
        <p:spPr>
          <a:xfrm>
            <a:off x="2339766" y="2719917"/>
            <a:ext cx="944267" cy="228550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3"/>
          </p:cNvCxnSpPr>
          <p:nvPr/>
        </p:nvCxnSpPr>
        <p:spPr>
          <a:xfrm>
            <a:off x="2339766" y="3627777"/>
            <a:ext cx="712641" cy="181510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9" idx="3"/>
          </p:cNvCxnSpPr>
          <p:nvPr/>
        </p:nvCxnSpPr>
        <p:spPr>
          <a:xfrm>
            <a:off x="2314946" y="4575744"/>
            <a:ext cx="628279" cy="133928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369467" y="5694771"/>
            <a:ext cx="573758" cy="70154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1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64906"/>
            <a:ext cx="9395024" cy="1143000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00B0F0"/>
                </a:solidFill>
                <a:latin typeface="+mn-lt"/>
              </a:rPr>
              <a:t>Viktig å tenke på i studieavtaler for </a:t>
            </a:r>
            <a:r>
              <a:rPr lang="nb-NO" sz="3200" dirty="0" err="1" smtClean="0">
                <a:solidFill>
                  <a:srgbClr val="00B0F0"/>
                </a:solidFill>
                <a:latin typeface="+mn-lt"/>
              </a:rPr>
              <a:t>software</a:t>
            </a:r>
            <a:r>
              <a:rPr lang="nb-NO" sz="3200" dirty="0" smtClean="0">
                <a:solidFill>
                  <a:srgbClr val="00B0F0"/>
                </a:solidFill>
                <a:latin typeface="+mn-lt"/>
              </a:rPr>
              <a:t> og </a:t>
            </a:r>
            <a:r>
              <a:rPr lang="nb-NO" sz="3200" dirty="0" err="1" smtClean="0">
                <a:solidFill>
                  <a:srgbClr val="00B0F0"/>
                </a:solidFill>
                <a:latin typeface="+mn-lt"/>
              </a:rPr>
              <a:t>app’er</a:t>
            </a:r>
            <a:endParaRPr lang="nb-NO" sz="32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Kliniske studier er komplekst – søk råd tidlig</a:t>
            </a:r>
            <a:br>
              <a:rPr lang="nb-NO" dirty="0" smtClean="0"/>
            </a:b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Rolleforståelse – hva er partenes ansvar i avtalen?</a:t>
            </a:r>
            <a:br>
              <a:rPr lang="nb-NO" dirty="0" smtClean="0"/>
            </a:b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Ha et klart oppdrag til sykehuset (studieprotokoll) </a:t>
            </a:r>
            <a:r>
              <a:rPr lang="nb-NO" dirty="0" smtClean="0"/>
              <a:t>?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Ha oversikt over flyt av persondata og ansvar </a:t>
            </a:r>
            <a:br>
              <a:rPr lang="nb-NO" dirty="0" smtClean="0"/>
            </a:br>
            <a:r>
              <a:rPr lang="nb-NO" dirty="0" smtClean="0"/>
              <a:t>– GDPR</a:t>
            </a:r>
            <a:br>
              <a:rPr lang="nb-NO" dirty="0" smtClean="0"/>
            </a:b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Rimelig kompensasjon for studiearbeid </a:t>
            </a:r>
            <a:br>
              <a:rPr lang="nb-NO" dirty="0" smtClean="0"/>
            </a:br>
            <a:r>
              <a:rPr lang="nb-NO" dirty="0" smtClean="0"/>
              <a:t>– Lov om offentlige anskaffelser</a:t>
            </a:r>
            <a:br>
              <a:rPr lang="nb-NO" dirty="0" smtClean="0"/>
            </a:b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75" y="4034813"/>
            <a:ext cx="1628775" cy="22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41" y="1397162"/>
            <a:ext cx="4655434" cy="111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453" y="2555190"/>
            <a:ext cx="3053092" cy="1626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793" y="4222861"/>
            <a:ext cx="5954439" cy="930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3792" y="5209633"/>
            <a:ext cx="5954439" cy="748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365" y="375156"/>
            <a:ext cx="6570920" cy="8297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3792" y="5986875"/>
            <a:ext cx="6127531" cy="4479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29365" y="1204866"/>
            <a:ext cx="6570920" cy="52299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796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b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003"/>
            <a:ext cx="9144000" cy="335471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428" y="6262318"/>
            <a:ext cx="359594" cy="359594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8080213" y="6391101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b-NO" sz="1000" dirty="0">
                <a:solidFill>
                  <a:srgbClr val="474747"/>
                </a:solidFill>
              </a:rPr>
              <a:t>@inven2as</a:t>
            </a:r>
          </a:p>
        </p:txBody>
      </p:sp>
    </p:spTree>
    <p:extLst>
      <p:ext uri="{BB962C8B-B14F-4D97-AF65-F5344CB8AC3E}">
        <p14:creationId xmlns:p14="http://schemas.microsoft.com/office/powerpoint/2010/main" val="42445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ven2-pressentation">
  <a:themeElements>
    <a:clrScheme name="inven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C4D91"/>
      </a:accent4>
      <a:accent5>
        <a:srgbClr val="14A6D5"/>
      </a:accent5>
      <a:accent6>
        <a:srgbClr val="FEB409"/>
      </a:accent6>
      <a:hlink>
        <a:srgbClr val="44BAC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Inven2-pressentation</Template>
  <TotalTime>52200</TotalTime>
  <Words>170</Words>
  <Application>Microsoft Office PowerPoint</Application>
  <PresentationFormat>On-screen Show (4:3)</PresentationFormat>
  <Paragraphs>46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Inven2-pressentation</vt:lpstr>
      <vt:lpstr>Avtalemaler – klare til bruk!</vt:lpstr>
      <vt:lpstr> Inven2 AS  </vt:lpstr>
      <vt:lpstr> TTO Helsenettverk AP4 Kliniske studier Tilby strømlinjeformet støtteapparat nasjonalt </vt:lpstr>
      <vt:lpstr>PowerPoint Presentation</vt:lpstr>
      <vt:lpstr>Kontaktpunkt for avtaler kliniske studier</vt:lpstr>
      <vt:lpstr>Viktig å tenke på i studieavtaler for software og app’er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Lene Therese Steimler</dc:creator>
  <cp:lastModifiedBy>Siri Kolle</cp:lastModifiedBy>
  <cp:revision>588</cp:revision>
  <cp:lastPrinted>2020-06-17T09:39:55Z</cp:lastPrinted>
  <dcterms:created xsi:type="dcterms:W3CDTF">2015-02-23T13:07:48Z</dcterms:created>
  <dcterms:modified xsi:type="dcterms:W3CDTF">2021-03-25T08:20:33Z</dcterms:modified>
</cp:coreProperties>
</file>