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61" r:id="rId5"/>
    <p:sldId id="257" r:id="rId6"/>
    <p:sldId id="258" r:id="rId7"/>
    <p:sldId id="259" r:id="rId8"/>
    <p:sldId id="260" r:id="rId9"/>
    <p:sldId id="266" r:id="rId10"/>
    <p:sldId id="262" r:id="rId11"/>
    <p:sldId id="263" r:id="rId12"/>
    <p:sldId id="264" r:id="rId13"/>
    <p:sldId id="265" r:id="rId14"/>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44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43"/>
    <a:srgbClr val="B29200"/>
    <a:srgbClr val="233D59"/>
    <a:srgbClr val="2E4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4671" autoAdjust="0"/>
  </p:normalViewPr>
  <p:slideViewPr>
    <p:cSldViewPr snapToGrid="0" showGuides="1">
      <p:cViewPr varScale="1">
        <p:scale>
          <a:sx n="108" d="100"/>
          <a:sy n="108" d="100"/>
        </p:scale>
        <p:origin x="132" y="330"/>
      </p:cViewPr>
      <p:guideLst>
        <p:guide orient="horz" pos="731"/>
        <p:guide pos="444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54" d="100"/>
          <a:sy n="154" d="100"/>
        </p:scale>
        <p:origin x="51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1DA59-13A5-4B49-AD81-11DED37435AC}" type="doc">
      <dgm:prSet loTypeId="urn:microsoft.com/office/officeart/2005/8/layout/process2" loCatId="process" qsTypeId="urn:microsoft.com/office/officeart/2005/8/quickstyle/simple1" qsCatId="simple" csTypeId="urn:microsoft.com/office/officeart/2005/8/colors/accent1_2" csCatId="accent1" phldr="1"/>
      <dgm:spPr/>
    </dgm:pt>
    <dgm:pt modelId="{854879E9-269E-41C5-B4C2-C4E0D4D48D4D}">
      <dgm:prSet phldrT="[Tekst]" custT="1"/>
      <dgm:spPr/>
      <dgm:t>
        <a:bodyPr/>
        <a:lstStyle/>
        <a:p>
          <a:r>
            <a:rPr lang="nb-NO" sz="1200" b="1" dirty="0"/>
            <a:t>Forprosjekt I </a:t>
          </a:r>
        </a:p>
        <a:p>
          <a:r>
            <a:rPr lang="nb-NO" sz="1200" dirty="0"/>
            <a:t>Behovsavklaring</a:t>
          </a:r>
        </a:p>
      </dgm:t>
    </dgm:pt>
    <dgm:pt modelId="{2337D6BE-CA34-46E4-9171-C03DFF5E479C}" type="parTrans" cxnId="{26A3C0E3-F4B3-46CB-BFE5-AE400769D697}">
      <dgm:prSet/>
      <dgm:spPr/>
      <dgm:t>
        <a:bodyPr/>
        <a:lstStyle/>
        <a:p>
          <a:endParaRPr lang="nb-NO"/>
        </a:p>
      </dgm:t>
    </dgm:pt>
    <dgm:pt modelId="{7B13C0FE-1BC6-48EC-9093-7F09905AB9A8}" type="sibTrans" cxnId="{26A3C0E3-F4B3-46CB-BFE5-AE400769D697}">
      <dgm:prSet/>
      <dgm:spPr/>
      <dgm:t>
        <a:bodyPr/>
        <a:lstStyle/>
        <a:p>
          <a:endParaRPr lang="nb-NO"/>
        </a:p>
      </dgm:t>
    </dgm:pt>
    <dgm:pt modelId="{CEB38357-2913-40CC-A5A5-16832E8545A4}">
      <dgm:prSet phldrT="[Tekst]" custT="1"/>
      <dgm:spPr/>
      <dgm:t>
        <a:bodyPr/>
        <a:lstStyle/>
        <a:p>
          <a:r>
            <a:rPr lang="nb-NO" sz="1200" b="1" dirty="0"/>
            <a:t>Systemleveranse</a:t>
          </a:r>
        </a:p>
        <a:p>
          <a:r>
            <a:rPr lang="nb-NO" sz="1200" dirty="0"/>
            <a:t>Valg av algoritmer, tilpasning, opplæring, </a:t>
          </a:r>
          <a:r>
            <a:rPr lang="nb-NO" sz="1200" dirty="0" err="1"/>
            <a:t>grensesnittsprogrammering</a:t>
          </a:r>
          <a:endParaRPr lang="nb-NO" sz="1200" dirty="0"/>
        </a:p>
      </dgm:t>
    </dgm:pt>
    <dgm:pt modelId="{3D6374F2-19E7-4D7C-BAF0-61F7DAD8433A}" type="parTrans" cxnId="{D0E3F437-B988-4ABA-BD3C-DC1A163CE3FD}">
      <dgm:prSet/>
      <dgm:spPr/>
      <dgm:t>
        <a:bodyPr/>
        <a:lstStyle/>
        <a:p>
          <a:endParaRPr lang="nb-NO"/>
        </a:p>
      </dgm:t>
    </dgm:pt>
    <dgm:pt modelId="{36EEA045-491F-4555-BD6C-B79AA8846742}" type="sibTrans" cxnId="{D0E3F437-B988-4ABA-BD3C-DC1A163CE3FD}">
      <dgm:prSet/>
      <dgm:spPr/>
      <dgm:t>
        <a:bodyPr/>
        <a:lstStyle/>
        <a:p>
          <a:endParaRPr lang="nb-NO"/>
        </a:p>
      </dgm:t>
    </dgm:pt>
    <dgm:pt modelId="{27161262-3C42-49FB-99D3-8ADB7F37A068}">
      <dgm:prSet phldrT="[Tekst]" custT="1"/>
      <dgm:spPr/>
      <dgm:t>
        <a:bodyPr/>
        <a:lstStyle/>
        <a:p>
          <a:pPr algn="ctr">
            <a:lnSpc>
              <a:spcPct val="90000"/>
            </a:lnSpc>
            <a:spcAft>
              <a:spcPct val="35000"/>
            </a:spcAft>
          </a:pPr>
          <a:r>
            <a:rPr lang="nb-NO" sz="1200" b="1" dirty="0" err="1"/>
            <a:t>Idriftssetting</a:t>
          </a:r>
          <a:r>
            <a:rPr lang="nb-NO" sz="1200" dirty="0"/>
            <a:t> </a:t>
          </a:r>
        </a:p>
        <a:p>
          <a:pPr algn="l">
            <a:lnSpc>
              <a:spcPct val="100000"/>
            </a:lnSpc>
            <a:spcAft>
              <a:spcPts val="0"/>
            </a:spcAft>
          </a:pPr>
          <a:r>
            <a:rPr lang="nb-NO" sz="1200" dirty="0"/>
            <a:t>- Akseptansetest</a:t>
          </a:r>
        </a:p>
        <a:p>
          <a:pPr algn="l">
            <a:lnSpc>
              <a:spcPct val="100000"/>
            </a:lnSpc>
            <a:spcAft>
              <a:spcPts val="0"/>
            </a:spcAft>
          </a:pPr>
          <a:r>
            <a:rPr lang="nb-NO" sz="1200" dirty="0"/>
            <a:t>- Gradvis </a:t>
          </a:r>
          <a:r>
            <a:rPr lang="nb-NO" sz="1200" dirty="0" err="1"/>
            <a:t>idriftssetting</a:t>
          </a:r>
          <a:r>
            <a:rPr lang="nb-NO" sz="1200" dirty="0"/>
            <a:t> og overgang til vedlikehold </a:t>
          </a:r>
        </a:p>
      </dgm:t>
    </dgm:pt>
    <dgm:pt modelId="{0699981C-56EB-4159-8C2D-9BF61DFCEAC1}" type="parTrans" cxnId="{713CE3B1-38D0-46C3-A4BD-C1E739F33315}">
      <dgm:prSet/>
      <dgm:spPr/>
      <dgm:t>
        <a:bodyPr/>
        <a:lstStyle/>
        <a:p>
          <a:endParaRPr lang="nb-NO"/>
        </a:p>
      </dgm:t>
    </dgm:pt>
    <dgm:pt modelId="{54FDDA69-8124-4B7B-B779-3484F4AC747E}" type="sibTrans" cxnId="{713CE3B1-38D0-46C3-A4BD-C1E739F33315}">
      <dgm:prSet/>
      <dgm:spPr/>
      <dgm:t>
        <a:bodyPr/>
        <a:lstStyle/>
        <a:p>
          <a:endParaRPr lang="nb-NO"/>
        </a:p>
      </dgm:t>
    </dgm:pt>
    <dgm:pt modelId="{91B2131A-C7DD-4764-9F54-8C2258C40408}">
      <dgm:prSet phldrT="[Tekst]" custT="1"/>
      <dgm:spPr/>
      <dgm:t>
        <a:bodyPr/>
        <a:lstStyle/>
        <a:p>
          <a:r>
            <a:rPr lang="nb-NO" sz="1200" b="1" dirty="0"/>
            <a:t>Forprosjekt II </a:t>
          </a:r>
        </a:p>
        <a:p>
          <a:r>
            <a:rPr lang="nb-NO" sz="1200" dirty="0"/>
            <a:t>Systematisere tilgjengelig data</a:t>
          </a:r>
        </a:p>
      </dgm:t>
    </dgm:pt>
    <dgm:pt modelId="{F9AE519A-0642-4186-8316-4B4C1A5644B3}" type="parTrans" cxnId="{8E4B2DC2-A114-46ED-98D1-40087F2D7B2B}">
      <dgm:prSet/>
      <dgm:spPr/>
      <dgm:t>
        <a:bodyPr/>
        <a:lstStyle/>
        <a:p>
          <a:endParaRPr lang="nb-NO"/>
        </a:p>
      </dgm:t>
    </dgm:pt>
    <dgm:pt modelId="{3F6640EC-071E-4878-980C-8DBB970EDF82}" type="sibTrans" cxnId="{8E4B2DC2-A114-46ED-98D1-40087F2D7B2B}">
      <dgm:prSet/>
      <dgm:spPr/>
      <dgm:t>
        <a:bodyPr/>
        <a:lstStyle/>
        <a:p>
          <a:endParaRPr lang="nb-NO"/>
        </a:p>
      </dgm:t>
    </dgm:pt>
    <dgm:pt modelId="{FE2E0A7B-4142-483D-839F-99C3205DD932}">
      <dgm:prSet phldrT="[Tekst]" custT="1"/>
      <dgm:spPr/>
      <dgm:t>
        <a:bodyPr/>
        <a:lstStyle/>
        <a:p>
          <a:r>
            <a:rPr lang="nb-NO" sz="1200" b="1" dirty="0"/>
            <a:t>Forprosjekt III</a:t>
          </a:r>
        </a:p>
        <a:p>
          <a:r>
            <a:rPr lang="nb-NO" sz="1200" dirty="0" err="1"/>
            <a:t>Scoping</a:t>
          </a:r>
          <a:r>
            <a:rPr lang="nb-NO" sz="1200" dirty="0"/>
            <a:t> – harmonisere data og behov</a:t>
          </a:r>
        </a:p>
      </dgm:t>
    </dgm:pt>
    <dgm:pt modelId="{92D31083-D97D-4952-9315-CC53819E51EA}" type="parTrans" cxnId="{707CE98E-63BC-4F21-8608-8D281AF89D13}">
      <dgm:prSet/>
      <dgm:spPr/>
      <dgm:t>
        <a:bodyPr/>
        <a:lstStyle/>
        <a:p>
          <a:endParaRPr lang="nb-NO"/>
        </a:p>
      </dgm:t>
    </dgm:pt>
    <dgm:pt modelId="{1FAA0011-5532-4596-85F2-A43900059337}" type="sibTrans" cxnId="{707CE98E-63BC-4F21-8608-8D281AF89D13}">
      <dgm:prSet/>
      <dgm:spPr/>
      <dgm:t>
        <a:bodyPr/>
        <a:lstStyle/>
        <a:p>
          <a:endParaRPr lang="nb-NO"/>
        </a:p>
      </dgm:t>
    </dgm:pt>
    <dgm:pt modelId="{D0E86DB3-F54D-44E9-ADF7-EECB729EBB5A}" type="pres">
      <dgm:prSet presAssocID="{DA31DA59-13A5-4B49-AD81-11DED37435AC}" presName="linearFlow" presStyleCnt="0">
        <dgm:presLayoutVars>
          <dgm:resizeHandles val="exact"/>
        </dgm:presLayoutVars>
      </dgm:prSet>
      <dgm:spPr/>
    </dgm:pt>
    <dgm:pt modelId="{6B3A1291-4AFC-400A-9304-32F262A7C6A3}" type="pres">
      <dgm:prSet presAssocID="{854879E9-269E-41C5-B4C2-C4E0D4D48D4D}" presName="node" presStyleLbl="node1" presStyleIdx="0" presStyleCnt="5">
        <dgm:presLayoutVars>
          <dgm:bulletEnabled val="1"/>
        </dgm:presLayoutVars>
      </dgm:prSet>
      <dgm:spPr/>
    </dgm:pt>
    <dgm:pt modelId="{5FF17962-773A-4643-952E-B2962C6FDDCF}" type="pres">
      <dgm:prSet presAssocID="{7B13C0FE-1BC6-48EC-9093-7F09905AB9A8}" presName="sibTrans" presStyleLbl="sibTrans2D1" presStyleIdx="0" presStyleCnt="4"/>
      <dgm:spPr/>
    </dgm:pt>
    <dgm:pt modelId="{728EA9BD-F7B4-49DC-9781-7BB4CF678959}" type="pres">
      <dgm:prSet presAssocID="{7B13C0FE-1BC6-48EC-9093-7F09905AB9A8}" presName="connectorText" presStyleLbl="sibTrans2D1" presStyleIdx="0" presStyleCnt="4"/>
      <dgm:spPr/>
    </dgm:pt>
    <dgm:pt modelId="{173E894F-D8E0-47C9-B6C3-6F92B4E5C3FD}" type="pres">
      <dgm:prSet presAssocID="{91B2131A-C7DD-4764-9F54-8C2258C40408}" presName="node" presStyleLbl="node1" presStyleIdx="1" presStyleCnt="5">
        <dgm:presLayoutVars>
          <dgm:bulletEnabled val="1"/>
        </dgm:presLayoutVars>
      </dgm:prSet>
      <dgm:spPr/>
    </dgm:pt>
    <dgm:pt modelId="{FF80F0E0-F37B-4B40-AD44-B7A79A3816BB}" type="pres">
      <dgm:prSet presAssocID="{3F6640EC-071E-4878-980C-8DBB970EDF82}" presName="sibTrans" presStyleLbl="sibTrans2D1" presStyleIdx="1" presStyleCnt="4"/>
      <dgm:spPr/>
    </dgm:pt>
    <dgm:pt modelId="{314EB528-0D9A-40C1-99B2-67617C574510}" type="pres">
      <dgm:prSet presAssocID="{3F6640EC-071E-4878-980C-8DBB970EDF82}" presName="connectorText" presStyleLbl="sibTrans2D1" presStyleIdx="1" presStyleCnt="4"/>
      <dgm:spPr/>
    </dgm:pt>
    <dgm:pt modelId="{146AD7D0-CACC-4098-B7D4-66B5A0791FC9}" type="pres">
      <dgm:prSet presAssocID="{FE2E0A7B-4142-483D-839F-99C3205DD932}" presName="node" presStyleLbl="node1" presStyleIdx="2" presStyleCnt="5">
        <dgm:presLayoutVars>
          <dgm:bulletEnabled val="1"/>
        </dgm:presLayoutVars>
      </dgm:prSet>
      <dgm:spPr/>
    </dgm:pt>
    <dgm:pt modelId="{89F438F1-CCC3-4DB2-AFF2-85A17F286037}" type="pres">
      <dgm:prSet presAssocID="{1FAA0011-5532-4596-85F2-A43900059337}" presName="sibTrans" presStyleLbl="sibTrans2D1" presStyleIdx="2" presStyleCnt="4"/>
      <dgm:spPr/>
    </dgm:pt>
    <dgm:pt modelId="{FF526D9A-00B8-4D59-9477-AE5CF55E20FB}" type="pres">
      <dgm:prSet presAssocID="{1FAA0011-5532-4596-85F2-A43900059337}" presName="connectorText" presStyleLbl="sibTrans2D1" presStyleIdx="2" presStyleCnt="4"/>
      <dgm:spPr/>
    </dgm:pt>
    <dgm:pt modelId="{125202EE-3F82-459C-BC98-EDF9C7440B8D}" type="pres">
      <dgm:prSet presAssocID="{CEB38357-2913-40CC-A5A5-16832E8545A4}" presName="node" presStyleLbl="node1" presStyleIdx="3" presStyleCnt="5" custScaleX="136166" custScaleY="115152">
        <dgm:presLayoutVars>
          <dgm:bulletEnabled val="1"/>
        </dgm:presLayoutVars>
      </dgm:prSet>
      <dgm:spPr/>
    </dgm:pt>
    <dgm:pt modelId="{70106882-9662-4018-ACB2-D5D89E6E7250}" type="pres">
      <dgm:prSet presAssocID="{36EEA045-491F-4555-BD6C-B79AA8846742}" presName="sibTrans" presStyleLbl="sibTrans2D1" presStyleIdx="3" presStyleCnt="4"/>
      <dgm:spPr/>
    </dgm:pt>
    <dgm:pt modelId="{381898D4-AE9F-43C8-BDDC-2C7161490A86}" type="pres">
      <dgm:prSet presAssocID="{36EEA045-491F-4555-BD6C-B79AA8846742}" presName="connectorText" presStyleLbl="sibTrans2D1" presStyleIdx="3" presStyleCnt="4"/>
      <dgm:spPr/>
    </dgm:pt>
    <dgm:pt modelId="{43495E1A-584D-40B4-953A-415A33D85D4E}" type="pres">
      <dgm:prSet presAssocID="{27161262-3C42-49FB-99D3-8ADB7F37A068}" presName="node" presStyleLbl="node1" presStyleIdx="4" presStyleCnt="5" custScaleX="134053">
        <dgm:presLayoutVars>
          <dgm:bulletEnabled val="1"/>
        </dgm:presLayoutVars>
      </dgm:prSet>
      <dgm:spPr/>
    </dgm:pt>
  </dgm:ptLst>
  <dgm:cxnLst>
    <dgm:cxn modelId="{AB01C800-EF46-4241-A412-A9BB162D0106}" type="presOf" srcId="{CEB38357-2913-40CC-A5A5-16832E8545A4}" destId="{125202EE-3F82-459C-BC98-EDF9C7440B8D}" srcOrd="0" destOrd="0" presId="urn:microsoft.com/office/officeart/2005/8/layout/process2"/>
    <dgm:cxn modelId="{18D5C203-1A8D-495C-AFF7-D3292249FAE5}" type="presOf" srcId="{854879E9-269E-41C5-B4C2-C4E0D4D48D4D}" destId="{6B3A1291-4AFC-400A-9304-32F262A7C6A3}" srcOrd="0" destOrd="0" presId="urn:microsoft.com/office/officeart/2005/8/layout/process2"/>
    <dgm:cxn modelId="{A3A5DE04-163F-4BBC-85CE-186771923FA7}" type="presOf" srcId="{36EEA045-491F-4555-BD6C-B79AA8846742}" destId="{381898D4-AE9F-43C8-BDDC-2C7161490A86}" srcOrd="1" destOrd="0" presId="urn:microsoft.com/office/officeart/2005/8/layout/process2"/>
    <dgm:cxn modelId="{CEFF971D-2D46-4FD7-9722-1E6736D407F9}" type="presOf" srcId="{91B2131A-C7DD-4764-9F54-8C2258C40408}" destId="{173E894F-D8E0-47C9-B6C3-6F92B4E5C3FD}" srcOrd="0" destOrd="0" presId="urn:microsoft.com/office/officeart/2005/8/layout/process2"/>
    <dgm:cxn modelId="{D0E3F437-B988-4ABA-BD3C-DC1A163CE3FD}" srcId="{DA31DA59-13A5-4B49-AD81-11DED37435AC}" destId="{CEB38357-2913-40CC-A5A5-16832E8545A4}" srcOrd="3" destOrd="0" parTransId="{3D6374F2-19E7-4D7C-BAF0-61F7DAD8433A}" sibTransId="{36EEA045-491F-4555-BD6C-B79AA8846742}"/>
    <dgm:cxn modelId="{A802A040-C639-47DE-B860-242B2E40D264}" type="presOf" srcId="{7B13C0FE-1BC6-48EC-9093-7F09905AB9A8}" destId="{728EA9BD-F7B4-49DC-9781-7BB4CF678959}" srcOrd="1" destOrd="0" presId="urn:microsoft.com/office/officeart/2005/8/layout/process2"/>
    <dgm:cxn modelId="{4A81EB45-B3B2-4B1B-B7E6-8F1DD726BC84}" type="presOf" srcId="{36EEA045-491F-4555-BD6C-B79AA8846742}" destId="{70106882-9662-4018-ACB2-D5D89E6E7250}" srcOrd="0" destOrd="0" presId="urn:microsoft.com/office/officeart/2005/8/layout/process2"/>
    <dgm:cxn modelId="{1EBB066A-C5F1-41B7-8A7D-3FF50359F943}" type="presOf" srcId="{27161262-3C42-49FB-99D3-8ADB7F37A068}" destId="{43495E1A-584D-40B4-953A-415A33D85D4E}" srcOrd="0" destOrd="0" presId="urn:microsoft.com/office/officeart/2005/8/layout/process2"/>
    <dgm:cxn modelId="{2CFBBE6C-AEDE-4D7F-A487-0325AC3C72D7}" type="presOf" srcId="{3F6640EC-071E-4878-980C-8DBB970EDF82}" destId="{FF80F0E0-F37B-4B40-AD44-B7A79A3816BB}" srcOrd="0" destOrd="0" presId="urn:microsoft.com/office/officeart/2005/8/layout/process2"/>
    <dgm:cxn modelId="{B46E8D8E-019A-4865-A4A8-35DCBAA031D5}" type="presOf" srcId="{DA31DA59-13A5-4B49-AD81-11DED37435AC}" destId="{D0E86DB3-F54D-44E9-ADF7-EECB729EBB5A}" srcOrd="0" destOrd="0" presId="urn:microsoft.com/office/officeart/2005/8/layout/process2"/>
    <dgm:cxn modelId="{707CE98E-63BC-4F21-8608-8D281AF89D13}" srcId="{DA31DA59-13A5-4B49-AD81-11DED37435AC}" destId="{FE2E0A7B-4142-483D-839F-99C3205DD932}" srcOrd="2" destOrd="0" parTransId="{92D31083-D97D-4952-9315-CC53819E51EA}" sibTransId="{1FAA0011-5532-4596-85F2-A43900059337}"/>
    <dgm:cxn modelId="{86274994-235F-4564-9187-C233C93042E1}" type="presOf" srcId="{3F6640EC-071E-4878-980C-8DBB970EDF82}" destId="{314EB528-0D9A-40C1-99B2-67617C574510}" srcOrd="1" destOrd="0" presId="urn:microsoft.com/office/officeart/2005/8/layout/process2"/>
    <dgm:cxn modelId="{4FFB08A4-8D66-41AF-BE53-68509D141FA8}" type="presOf" srcId="{1FAA0011-5532-4596-85F2-A43900059337}" destId="{89F438F1-CCC3-4DB2-AFF2-85A17F286037}" srcOrd="0" destOrd="0" presId="urn:microsoft.com/office/officeart/2005/8/layout/process2"/>
    <dgm:cxn modelId="{713CE3B1-38D0-46C3-A4BD-C1E739F33315}" srcId="{DA31DA59-13A5-4B49-AD81-11DED37435AC}" destId="{27161262-3C42-49FB-99D3-8ADB7F37A068}" srcOrd="4" destOrd="0" parTransId="{0699981C-56EB-4159-8C2D-9BF61DFCEAC1}" sibTransId="{54FDDA69-8124-4B7B-B779-3484F4AC747E}"/>
    <dgm:cxn modelId="{8E4B2DC2-A114-46ED-98D1-40087F2D7B2B}" srcId="{DA31DA59-13A5-4B49-AD81-11DED37435AC}" destId="{91B2131A-C7DD-4764-9F54-8C2258C40408}" srcOrd="1" destOrd="0" parTransId="{F9AE519A-0642-4186-8316-4B4C1A5644B3}" sibTransId="{3F6640EC-071E-4878-980C-8DBB970EDF82}"/>
    <dgm:cxn modelId="{26A3C0E3-F4B3-46CB-BFE5-AE400769D697}" srcId="{DA31DA59-13A5-4B49-AD81-11DED37435AC}" destId="{854879E9-269E-41C5-B4C2-C4E0D4D48D4D}" srcOrd="0" destOrd="0" parTransId="{2337D6BE-CA34-46E4-9171-C03DFF5E479C}" sibTransId="{7B13C0FE-1BC6-48EC-9093-7F09905AB9A8}"/>
    <dgm:cxn modelId="{D175D9E3-A304-4CA8-B58C-09128F242E52}" type="presOf" srcId="{FE2E0A7B-4142-483D-839F-99C3205DD932}" destId="{146AD7D0-CACC-4098-B7D4-66B5A0791FC9}" srcOrd="0" destOrd="0" presId="urn:microsoft.com/office/officeart/2005/8/layout/process2"/>
    <dgm:cxn modelId="{690F4CEC-6C86-4C68-9C29-1FA9CF92D634}" type="presOf" srcId="{7B13C0FE-1BC6-48EC-9093-7F09905AB9A8}" destId="{5FF17962-773A-4643-952E-B2962C6FDDCF}" srcOrd="0" destOrd="0" presId="urn:microsoft.com/office/officeart/2005/8/layout/process2"/>
    <dgm:cxn modelId="{1A2694F0-2E9A-470B-9AAA-AEEDB3949744}" type="presOf" srcId="{1FAA0011-5532-4596-85F2-A43900059337}" destId="{FF526D9A-00B8-4D59-9477-AE5CF55E20FB}" srcOrd="1" destOrd="0" presId="urn:microsoft.com/office/officeart/2005/8/layout/process2"/>
    <dgm:cxn modelId="{E8549E68-E272-4D0B-954F-26F2301BAFF9}" type="presParOf" srcId="{D0E86DB3-F54D-44E9-ADF7-EECB729EBB5A}" destId="{6B3A1291-4AFC-400A-9304-32F262A7C6A3}" srcOrd="0" destOrd="0" presId="urn:microsoft.com/office/officeart/2005/8/layout/process2"/>
    <dgm:cxn modelId="{ED512628-1889-42BE-B0B2-342F727E6FB7}" type="presParOf" srcId="{D0E86DB3-F54D-44E9-ADF7-EECB729EBB5A}" destId="{5FF17962-773A-4643-952E-B2962C6FDDCF}" srcOrd="1" destOrd="0" presId="urn:microsoft.com/office/officeart/2005/8/layout/process2"/>
    <dgm:cxn modelId="{B9139067-8415-46CA-8200-A65468AC65E6}" type="presParOf" srcId="{5FF17962-773A-4643-952E-B2962C6FDDCF}" destId="{728EA9BD-F7B4-49DC-9781-7BB4CF678959}" srcOrd="0" destOrd="0" presId="urn:microsoft.com/office/officeart/2005/8/layout/process2"/>
    <dgm:cxn modelId="{9289A1A6-8F07-4F43-99D8-B5BC21D04D1E}" type="presParOf" srcId="{D0E86DB3-F54D-44E9-ADF7-EECB729EBB5A}" destId="{173E894F-D8E0-47C9-B6C3-6F92B4E5C3FD}" srcOrd="2" destOrd="0" presId="urn:microsoft.com/office/officeart/2005/8/layout/process2"/>
    <dgm:cxn modelId="{012CACB8-C415-4D07-BEDE-5735D8A45830}" type="presParOf" srcId="{D0E86DB3-F54D-44E9-ADF7-EECB729EBB5A}" destId="{FF80F0E0-F37B-4B40-AD44-B7A79A3816BB}" srcOrd="3" destOrd="0" presId="urn:microsoft.com/office/officeart/2005/8/layout/process2"/>
    <dgm:cxn modelId="{1390B162-76CD-4D78-8C28-2732F92968B7}" type="presParOf" srcId="{FF80F0E0-F37B-4B40-AD44-B7A79A3816BB}" destId="{314EB528-0D9A-40C1-99B2-67617C574510}" srcOrd="0" destOrd="0" presId="urn:microsoft.com/office/officeart/2005/8/layout/process2"/>
    <dgm:cxn modelId="{FA8000B8-FC2B-4417-A9CF-37A3E7D5B9C6}" type="presParOf" srcId="{D0E86DB3-F54D-44E9-ADF7-EECB729EBB5A}" destId="{146AD7D0-CACC-4098-B7D4-66B5A0791FC9}" srcOrd="4" destOrd="0" presId="urn:microsoft.com/office/officeart/2005/8/layout/process2"/>
    <dgm:cxn modelId="{363EC318-DE48-4B2C-97BE-EB6E7FEEC65B}" type="presParOf" srcId="{D0E86DB3-F54D-44E9-ADF7-EECB729EBB5A}" destId="{89F438F1-CCC3-4DB2-AFF2-85A17F286037}" srcOrd="5" destOrd="0" presId="urn:microsoft.com/office/officeart/2005/8/layout/process2"/>
    <dgm:cxn modelId="{ADBE960E-DCBC-4A79-B79F-B24CC7A8597F}" type="presParOf" srcId="{89F438F1-CCC3-4DB2-AFF2-85A17F286037}" destId="{FF526D9A-00B8-4D59-9477-AE5CF55E20FB}" srcOrd="0" destOrd="0" presId="urn:microsoft.com/office/officeart/2005/8/layout/process2"/>
    <dgm:cxn modelId="{0D847BE3-FFCF-4FCA-A41B-EE8C201C98C0}" type="presParOf" srcId="{D0E86DB3-F54D-44E9-ADF7-EECB729EBB5A}" destId="{125202EE-3F82-459C-BC98-EDF9C7440B8D}" srcOrd="6" destOrd="0" presId="urn:microsoft.com/office/officeart/2005/8/layout/process2"/>
    <dgm:cxn modelId="{DCA34BFF-DB2B-4FCE-846A-CEEEFA3E4A8F}" type="presParOf" srcId="{D0E86DB3-F54D-44E9-ADF7-EECB729EBB5A}" destId="{70106882-9662-4018-ACB2-D5D89E6E7250}" srcOrd="7" destOrd="0" presId="urn:microsoft.com/office/officeart/2005/8/layout/process2"/>
    <dgm:cxn modelId="{2E347134-FDE0-44E1-9F0B-1687C9CFEB68}" type="presParOf" srcId="{70106882-9662-4018-ACB2-D5D89E6E7250}" destId="{381898D4-AE9F-43C8-BDDC-2C7161490A86}" srcOrd="0" destOrd="0" presId="urn:microsoft.com/office/officeart/2005/8/layout/process2"/>
    <dgm:cxn modelId="{7CB96FAA-81BD-490F-AB50-67AF434F1F69}" type="presParOf" srcId="{D0E86DB3-F54D-44E9-ADF7-EECB729EBB5A}" destId="{43495E1A-584D-40B4-953A-415A33D85D4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1291-4AFC-400A-9304-32F262A7C6A3}">
      <dsp:nvSpPr>
        <dsp:cNvPr id="0" name=""/>
        <dsp:cNvSpPr/>
      </dsp:nvSpPr>
      <dsp:spPr>
        <a:xfrm>
          <a:off x="839707" y="5951"/>
          <a:ext cx="2917522" cy="729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Forprosjekt I </a:t>
          </a:r>
        </a:p>
        <a:p>
          <a:pPr marL="0" lvl="0" indent="0" algn="ctr" defTabSz="533400">
            <a:lnSpc>
              <a:spcPct val="90000"/>
            </a:lnSpc>
            <a:spcBef>
              <a:spcPct val="0"/>
            </a:spcBef>
            <a:spcAft>
              <a:spcPct val="35000"/>
            </a:spcAft>
            <a:buNone/>
          </a:pPr>
          <a:r>
            <a:rPr lang="nb-NO" sz="1200" kern="1200" dirty="0"/>
            <a:t>Behovsavklaring</a:t>
          </a:r>
        </a:p>
      </dsp:txBody>
      <dsp:txXfrm>
        <a:off x="861070" y="27314"/>
        <a:ext cx="2874796" cy="686654"/>
      </dsp:txXfrm>
    </dsp:sp>
    <dsp:sp modelId="{5FF17962-773A-4643-952E-B2962C6FDDCF}">
      <dsp:nvSpPr>
        <dsp:cNvPr id="0" name=""/>
        <dsp:cNvSpPr/>
      </dsp:nvSpPr>
      <dsp:spPr>
        <a:xfrm rot="5400000">
          <a:off x="2161710" y="753566"/>
          <a:ext cx="273517" cy="328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rot="-5400000">
        <a:off x="2200003" y="780918"/>
        <a:ext cx="196933" cy="191462"/>
      </dsp:txXfrm>
    </dsp:sp>
    <dsp:sp modelId="{173E894F-D8E0-47C9-B6C3-6F92B4E5C3FD}">
      <dsp:nvSpPr>
        <dsp:cNvPr id="0" name=""/>
        <dsp:cNvSpPr/>
      </dsp:nvSpPr>
      <dsp:spPr>
        <a:xfrm>
          <a:off x="839707" y="1100022"/>
          <a:ext cx="2917522" cy="729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Forprosjekt II </a:t>
          </a:r>
        </a:p>
        <a:p>
          <a:pPr marL="0" lvl="0" indent="0" algn="ctr" defTabSz="533400">
            <a:lnSpc>
              <a:spcPct val="90000"/>
            </a:lnSpc>
            <a:spcBef>
              <a:spcPct val="0"/>
            </a:spcBef>
            <a:spcAft>
              <a:spcPct val="35000"/>
            </a:spcAft>
            <a:buNone/>
          </a:pPr>
          <a:r>
            <a:rPr lang="nb-NO" sz="1200" kern="1200" dirty="0"/>
            <a:t>Systematisere tilgjengelig data</a:t>
          </a:r>
        </a:p>
      </dsp:txBody>
      <dsp:txXfrm>
        <a:off x="861070" y="1121385"/>
        <a:ext cx="2874796" cy="686654"/>
      </dsp:txXfrm>
    </dsp:sp>
    <dsp:sp modelId="{FF80F0E0-F37B-4B40-AD44-B7A79A3816BB}">
      <dsp:nvSpPr>
        <dsp:cNvPr id="0" name=""/>
        <dsp:cNvSpPr/>
      </dsp:nvSpPr>
      <dsp:spPr>
        <a:xfrm rot="5400000">
          <a:off x="2161710" y="1847637"/>
          <a:ext cx="273517" cy="328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rot="-5400000">
        <a:off x="2200003" y="1874989"/>
        <a:ext cx="196933" cy="191462"/>
      </dsp:txXfrm>
    </dsp:sp>
    <dsp:sp modelId="{146AD7D0-CACC-4098-B7D4-66B5A0791FC9}">
      <dsp:nvSpPr>
        <dsp:cNvPr id="0" name=""/>
        <dsp:cNvSpPr/>
      </dsp:nvSpPr>
      <dsp:spPr>
        <a:xfrm>
          <a:off x="839707" y="2194092"/>
          <a:ext cx="2917522" cy="729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Forprosjekt III</a:t>
          </a:r>
        </a:p>
        <a:p>
          <a:pPr marL="0" lvl="0" indent="0" algn="ctr" defTabSz="533400">
            <a:lnSpc>
              <a:spcPct val="90000"/>
            </a:lnSpc>
            <a:spcBef>
              <a:spcPct val="0"/>
            </a:spcBef>
            <a:spcAft>
              <a:spcPct val="35000"/>
            </a:spcAft>
            <a:buNone/>
          </a:pPr>
          <a:r>
            <a:rPr lang="nb-NO" sz="1200" kern="1200" dirty="0" err="1"/>
            <a:t>Scoping</a:t>
          </a:r>
          <a:r>
            <a:rPr lang="nb-NO" sz="1200" kern="1200" dirty="0"/>
            <a:t> – harmonisere data og behov</a:t>
          </a:r>
        </a:p>
      </dsp:txBody>
      <dsp:txXfrm>
        <a:off x="861070" y="2215455"/>
        <a:ext cx="2874796" cy="686654"/>
      </dsp:txXfrm>
    </dsp:sp>
    <dsp:sp modelId="{89F438F1-CCC3-4DB2-AFF2-85A17F286037}">
      <dsp:nvSpPr>
        <dsp:cNvPr id="0" name=""/>
        <dsp:cNvSpPr/>
      </dsp:nvSpPr>
      <dsp:spPr>
        <a:xfrm rot="5400000">
          <a:off x="2161710" y="2941707"/>
          <a:ext cx="273517" cy="328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rot="-5400000">
        <a:off x="2200003" y="2969059"/>
        <a:ext cx="196933" cy="191462"/>
      </dsp:txXfrm>
    </dsp:sp>
    <dsp:sp modelId="{125202EE-3F82-459C-BC98-EDF9C7440B8D}">
      <dsp:nvSpPr>
        <dsp:cNvPr id="0" name=""/>
        <dsp:cNvSpPr/>
      </dsp:nvSpPr>
      <dsp:spPr>
        <a:xfrm>
          <a:off x="312132" y="3288163"/>
          <a:ext cx="3972673" cy="839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Systemleveranse</a:t>
          </a:r>
        </a:p>
        <a:p>
          <a:pPr marL="0" lvl="0" indent="0" algn="ctr" defTabSz="533400">
            <a:lnSpc>
              <a:spcPct val="90000"/>
            </a:lnSpc>
            <a:spcBef>
              <a:spcPct val="0"/>
            </a:spcBef>
            <a:spcAft>
              <a:spcPct val="35000"/>
            </a:spcAft>
            <a:buNone/>
          </a:pPr>
          <a:r>
            <a:rPr lang="nb-NO" sz="1200" kern="1200" dirty="0"/>
            <a:t>Valg av algoritmer, tilpasning, opplæring, </a:t>
          </a:r>
          <a:r>
            <a:rPr lang="nb-NO" sz="1200" kern="1200" dirty="0" err="1"/>
            <a:t>grensesnittsprogrammering</a:t>
          </a:r>
          <a:endParaRPr lang="nb-NO" sz="1200" kern="1200" dirty="0"/>
        </a:p>
      </dsp:txBody>
      <dsp:txXfrm>
        <a:off x="336732" y="3312763"/>
        <a:ext cx="3923473" cy="790696"/>
      </dsp:txXfrm>
    </dsp:sp>
    <dsp:sp modelId="{70106882-9662-4018-ACB2-D5D89E6E7250}">
      <dsp:nvSpPr>
        <dsp:cNvPr id="0" name=""/>
        <dsp:cNvSpPr/>
      </dsp:nvSpPr>
      <dsp:spPr>
        <a:xfrm rot="5400000">
          <a:off x="2161710" y="4146294"/>
          <a:ext cx="273517" cy="328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rot="-5400000">
        <a:off x="2200003" y="4173646"/>
        <a:ext cx="196933" cy="191462"/>
      </dsp:txXfrm>
    </dsp:sp>
    <dsp:sp modelId="{43495E1A-584D-40B4-953A-415A33D85D4E}">
      <dsp:nvSpPr>
        <dsp:cNvPr id="0" name=""/>
        <dsp:cNvSpPr/>
      </dsp:nvSpPr>
      <dsp:spPr>
        <a:xfrm>
          <a:off x="342956" y="4492750"/>
          <a:ext cx="3911025" cy="729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err="1"/>
            <a:t>Idriftssetting</a:t>
          </a:r>
          <a:r>
            <a:rPr lang="nb-NO" sz="1200" kern="1200" dirty="0"/>
            <a:t> </a:t>
          </a:r>
        </a:p>
        <a:p>
          <a:pPr marL="0" lvl="0" indent="0" algn="l" defTabSz="533400">
            <a:lnSpc>
              <a:spcPct val="100000"/>
            </a:lnSpc>
            <a:spcBef>
              <a:spcPct val="0"/>
            </a:spcBef>
            <a:spcAft>
              <a:spcPts val="0"/>
            </a:spcAft>
            <a:buNone/>
          </a:pPr>
          <a:r>
            <a:rPr lang="nb-NO" sz="1200" kern="1200" dirty="0"/>
            <a:t>- Akseptansetest</a:t>
          </a:r>
        </a:p>
        <a:p>
          <a:pPr marL="0" lvl="0" indent="0" algn="l" defTabSz="533400">
            <a:lnSpc>
              <a:spcPct val="100000"/>
            </a:lnSpc>
            <a:spcBef>
              <a:spcPct val="0"/>
            </a:spcBef>
            <a:spcAft>
              <a:spcPts val="0"/>
            </a:spcAft>
            <a:buNone/>
          </a:pPr>
          <a:r>
            <a:rPr lang="nb-NO" sz="1200" kern="1200" dirty="0"/>
            <a:t>- Gradvis </a:t>
          </a:r>
          <a:r>
            <a:rPr lang="nb-NO" sz="1200" kern="1200" dirty="0" err="1"/>
            <a:t>idriftssetting</a:t>
          </a:r>
          <a:r>
            <a:rPr lang="nb-NO" sz="1200" kern="1200" dirty="0"/>
            <a:t> og overgang til vedlikehold </a:t>
          </a:r>
        </a:p>
      </dsp:txBody>
      <dsp:txXfrm>
        <a:off x="364319" y="4514113"/>
        <a:ext cx="3868299" cy="6866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854546-4EC7-4B88-8EAA-FC9713437030}" type="datetimeFigureOut">
              <a:rPr lang="nb-NO" smtClean="0"/>
              <a:t>13.10.2020</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728F50-1DA4-4CFF-A81D-FDB928F7EF72}" type="slidenum">
              <a:rPr lang="nb-NO" smtClean="0"/>
              <a:t>‹#›</a:t>
            </a:fld>
            <a:endParaRPr lang="nb-NO"/>
          </a:p>
        </p:txBody>
      </p:sp>
    </p:spTree>
    <p:extLst>
      <p:ext uri="{BB962C8B-B14F-4D97-AF65-F5344CB8AC3E}">
        <p14:creationId xmlns:p14="http://schemas.microsoft.com/office/powerpoint/2010/main" val="2038852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9BD74D-4FE0-470E-8EB8-076C1E42AEDD}" type="datetimeFigureOut">
              <a:rPr lang="nb-NO" smtClean="0"/>
              <a:t>13.10.2020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2177DC-2F8D-4122-A251-D0A9B3C4E37B}" type="slidenum">
              <a:rPr lang="nb-NO" smtClean="0"/>
              <a:t>‹#›</a:t>
            </a:fld>
            <a:endParaRPr lang="nb-NO"/>
          </a:p>
        </p:txBody>
      </p:sp>
    </p:spTree>
    <p:extLst>
      <p:ext uri="{BB962C8B-B14F-4D97-AF65-F5344CB8AC3E}">
        <p14:creationId xmlns:p14="http://schemas.microsoft.com/office/powerpoint/2010/main" val="362025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n - 1-linje overskrift">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06E7D94E-34F4-40EC-8F2F-A8E3B44FCD26}"/>
              </a:ext>
            </a:extLst>
          </p:cNvPr>
          <p:cNvSpPr txBox="1">
            <a:spLocks/>
          </p:cNvSpPr>
          <p:nvPr userDrawn="1"/>
        </p:nvSpPr>
        <p:spPr>
          <a:xfrm>
            <a:off x="3886200" y="6248404"/>
            <a:ext cx="10515600" cy="2912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nb-NO" sz="1400" dirty="0"/>
              <a:t>Klikk for å redigere</a:t>
            </a:r>
          </a:p>
        </p:txBody>
      </p:sp>
      <p:pic>
        <p:nvPicPr>
          <p:cNvPr id="8" name="Bilde 7" descr="Et bilde som inneholder hvit&#10;&#10;Automatisk generert beskrivelse">
            <a:extLst>
              <a:ext uri="{FF2B5EF4-FFF2-40B4-BE49-F238E27FC236}">
                <a16:creationId xmlns:a16="http://schemas.microsoft.com/office/drawing/2014/main" id="{70A25D13-AA99-4089-9839-F01570A2F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7" t="1" r="2783" b="1"/>
          <a:stretch/>
        </p:blipFill>
        <p:spPr>
          <a:xfrm>
            <a:off x="0" y="3181"/>
            <a:ext cx="12192000" cy="6854819"/>
          </a:xfrm>
          <a:prstGeom prst="rect">
            <a:avLst/>
          </a:prstGeom>
        </p:spPr>
      </p:pic>
      <p:sp>
        <p:nvSpPr>
          <p:cNvPr id="11" name="Tittel 1">
            <a:extLst>
              <a:ext uri="{FF2B5EF4-FFF2-40B4-BE49-F238E27FC236}">
                <a16:creationId xmlns:a16="http://schemas.microsoft.com/office/drawing/2014/main" id="{A2896A47-2A61-4316-AA01-FD69FCE86828}"/>
              </a:ext>
            </a:extLst>
          </p:cNvPr>
          <p:cNvSpPr>
            <a:spLocks noGrp="1"/>
          </p:cNvSpPr>
          <p:nvPr>
            <p:ph type="title"/>
          </p:nvPr>
        </p:nvSpPr>
        <p:spPr>
          <a:xfrm>
            <a:off x="2188435" y="3004297"/>
            <a:ext cx="7886700" cy="1325563"/>
          </a:xfrm>
          <a:prstGeom prst="rect">
            <a:avLst/>
          </a:prstGeom>
        </p:spPr>
        <p:txBody>
          <a:bodyPr>
            <a:noAutofit/>
          </a:bodyPr>
          <a:lstStyle>
            <a:lvl1pPr algn="ct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a:t>Klikk for å redigere tittelstil</a:t>
            </a:r>
            <a:endParaRPr lang="nb-NO" dirty="0"/>
          </a:p>
        </p:txBody>
      </p:sp>
      <p:sp>
        <p:nvSpPr>
          <p:cNvPr id="12" name="Subtitle 2">
            <a:extLst>
              <a:ext uri="{FF2B5EF4-FFF2-40B4-BE49-F238E27FC236}">
                <a16:creationId xmlns:a16="http://schemas.microsoft.com/office/drawing/2014/main" id="{1C2A29F8-FE8A-4E2C-B911-34433E5963BE}"/>
              </a:ext>
            </a:extLst>
          </p:cNvPr>
          <p:cNvSpPr>
            <a:spLocks noGrp="1"/>
          </p:cNvSpPr>
          <p:nvPr>
            <p:ph type="subTitle" idx="1"/>
          </p:nvPr>
        </p:nvSpPr>
        <p:spPr>
          <a:xfrm>
            <a:off x="2667000" y="4329860"/>
            <a:ext cx="6858000" cy="463121"/>
          </a:xfrm>
          <a:prstGeom prst="rect">
            <a:avLst/>
          </a:prstGeom>
        </p:spPr>
        <p:txBody>
          <a:bodyPr>
            <a:normAutofit/>
          </a:bodyPr>
          <a:lstStyle>
            <a:lvl1pPr marL="0" indent="0" algn="ctr">
              <a:buNone/>
              <a:defRPr sz="2000" b="0">
                <a:solidFill>
                  <a:srgbClr val="B292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pic>
        <p:nvPicPr>
          <p:cNvPr id="15" name="Bilde 14">
            <a:extLst>
              <a:ext uri="{FF2B5EF4-FFF2-40B4-BE49-F238E27FC236}">
                <a16:creationId xmlns:a16="http://schemas.microsoft.com/office/drawing/2014/main" id="{C38E5747-63C5-4BE2-A9FA-3BAAB8CA0780}"/>
              </a:ext>
            </a:extLst>
          </p:cNvPr>
          <p:cNvPicPr>
            <a:picLocks noChangeAspect="1"/>
          </p:cNvPicPr>
          <p:nvPr userDrawn="1"/>
        </p:nvPicPr>
        <p:blipFill>
          <a:blip r:embed="rId3"/>
          <a:stretch>
            <a:fillRect/>
          </a:stretch>
        </p:blipFill>
        <p:spPr>
          <a:xfrm>
            <a:off x="8769604" y="5868064"/>
            <a:ext cx="2881837" cy="375104"/>
          </a:xfrm>
          <a:prstGeom prst="rect">
            <a:avLst/>
          </a:prstGeom>
        </p:spPr>
      </p:pic>
      <p:sp>
        <p:nvSpPr>
          <p:cNvPr id="17" name="TekstSylinder 16">
            <a:extLst>
              <a:ext uri="{FF2B5EF4-FFF2-40B4-BE49-F238E27FC236}">
                <a16:creationId xmlns:a16="http://schemas.microsoft.com/office/drawing/2014/main" id="{295ACFE0-62E4-4D5D-B969-7717DDE92A4D}"/>
              </a:ext>
            </a:extLst>
          </p:cNvPr>
          <p:cNvSpPr txBox="1"/>
          <p:nvPr userDrawn="1"/>
        </p:nvSpPr>
        <p:spPr>
          <a:xfrm>
            <a:off x="9406716" y="6380074"/>
            <a:ext cx="1802085" cy="261610"/>
          </a:xfrm>
          <a:prstGeom prst="rect">
            <a:avLst/>
          </a:prstGeom>
          <a:noFill/>
        </p:spPr>
        <p:txBody>
          <a:bodyPr wrap="square" rtlCol="0">
            <a:spAutoFit/>
          </a:bodyPr>
          <a:lstStyle/>
          <a:p>
            <a:r>
              <a:rPr lang="nb-NO" sz="1100" kern="3500" spc="25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ADVOKATFIRMA</a:t>
            </a:r>
          </a:p>
        </p:txBody>
      </p:sp>
    </p:spTree>
    <p:extLst>
      <p:ext uri="{BB962C8B-B14F-4D97-AF65-F5344CB8AC3E}">
        <p14:creationId xmlns:p14="http://schemas.microsoft.com/office/powerpoint/2010/main" val="163613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nkter">
    <p:spTree>
      <p:nvGrpSpPr>
        <p:cNvPr id="1" name=""/>
        <p:cNvGrpSpPr/>
        <p:nvPr/>
      </p:nvGrpSpPr>
      <p:grpSpPr>
        <a:xfrm>
          <a:off x="0" y="0"/>
          <a:ext cx="0" cy="0"/>
          <a:chOff x="0" y="0"/>
          <a:chExt cx="0" cy="0"/>
        </a:xfrm>
      </p:grpSpPr>
      <p:sp>
        <p:nvSpPr>
          <p:cNvPr id="5" name="Plassholder for lysbildenummer 4"/>
          <p:cNvSpPr>
            <a:spLocks noGrp="1"/>
          </p:cNvSpPr>
          <p:nvPr>
            <p:ph type="sldNum" sz="quarter" idx="10"/>
          </p:nvPr>
        </p:nvSpPr>
        <p:spPr/>
        <p:txBody>
          <a:bodyPr/>
          <a:lstStyle/>
          <a:p>
            <a:fld id="{1011C1EB-9FD3-4F59-B99A-77B7C263997F}" type="slidenum">
              <a:rPr lang="nb-NO" smtClean="0"/>
              <a:pPr/>
              <a:t>‹#›</a:t>
            </a:fld>
            <a:endParaRPr lang="nb-NO" dirty="0"/>
          </a:p>
        </p:txBody>
      </p:sp>
      <p:sp>
        <p:nvSpPr>
          <p:cNvPr id="6" name="Tittel 5"/>
          <p:cNvSpPr>
            <a:spLocks noGrp="1"/>
          </p:cNvSpPr>
          <p:nvPr>
            <p:ph type="title"/>
          </p:nvPr>
        </p:nvSpPr>
        <p:spPr/>
        <p:txBody>
          <a:bodyPr>
            <a:normAutofit/>
          </a:bodyPr>
          <a:lstStyle>
            <a:lvl1pPr algn="l">
              <a:defRPr sz="2800">
                <a:solidFill>
                  <a:srgbClr val="B29200"/>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Klikk for å redigere tittelstil</a:t>
            </a:r>
          </a:p>
        </p:txBody>
      </p:sp>
      <p:sp>
        <p:nvSpPr>
          <p:cNvPr id="8" name="Plassholder for tekst 7"/>
          <p:cNvSpPr>
            <a:spLocks noGrp="1"/>
          </p:cNvSpPr>
          <p:nvPr>
            <p:ph type="body" sz="quarter" idx="11"/>
          </p:nvPr>
        </p:nvSpPr>
        <p:spPr>
          <a:xfrm>
            <a:off x="838200" y="1825625"/>
            <a:ext cx="10515600" cy="4351338"/>
          </a:xfrm>
        </p:spPr>
        <p:txBody>
          <a:bodyPr/>
          <a:lstStyle>
            <a:lvl1pPr>
              <a:lnSpc>
                <a:spcPct val="100000"/>
              </a:lnSpc>
              <a:defRPr sz="1400" b="0">
                <a:latin typeface="Open Sans Semibold" panose="020B0706030804020204" pitchFamily="34" charset="0"/>
                <a:ea typeface="Open Sans Semibold" panose="020B0706030804020204" pitchFamily="34" charset="0"/>
                <a:cs typeface="Open Sans Semibold" panose="020B0706030804020204" pitchFamily="34" charset="0"/>
              </a:defRPr>
            </a:lvl1pPr>
            <a:lvl2pPr>
              <a:lnSpc>
                <a:spcPct val="100000"/>
              </a:lnSpc>
              <a:defRPr>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05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05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050">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Bilde 6">
            <a:extLst>
              <a:ext uri="{FF2B5EF4-FFF2-40B4-BE49-F238E27FC236}">
                <a16:creationId xmlns:a16="http://schemas.microsoft.com/office/drawing/2014/main" id="{4654F95A-F629-4382-B10C-3876CEA46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1058353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nkter og bilde">
    <p:spTree>
      <p:nvGrpSpPr>
        <p:cNvPr id="1" name=""/>
        <p:cNvGrpSpPr/>
        <p:nvPr/>
      </p:nvGrpSpPr>
      <p:grpSpPr>
        <a:xfrm>
          <a:off x="0" y="0"/>
          <a:ext cx="0" cy="0"/>
          <a:chOff x="0" y="0"/>
          <a:chExt cx="0" cy="0"/>
        </a:xfrm>
      </p:grpSpPr>
      <p:sp>
        <p:nvSpPr>
          <p:cNvPr id="9" name="Plassholder for lysbildenummer 8"/>
          <p:cNvSpPr>
            <a:spLocks noGrp="1"/>
          </p:cNvSpPr>
          <p:nvPr>
            <p:ph type="sldNum" sz="quarter" idx="11"/>
          </p:nvPr>
        </p:nvSpPr>
        <p:spPr/>
        <p:txBody>
          <a:bodyPr/>
          <a:lstStyle/>
          <a:p>
            <a:fld id="{1011C1EB-9FD3-4F59-B99A-77B7C263997F}" type="slidenum">
              <a:rPr lang="nb-NO" smtClean="0"/>
              <a:pPr/>
              <a:t>‹#›</a:t>
            </a:fld>
            <a:endParaRPr lang="nb-NO" dirty="0"/>
          </a:p>
        </p:txBody>
      </p:sp>
      <p:sp>
        <p:nvSpPr>
          <p:cNvPr id="13" name="Plassholder for tekst 12"/>
          <p:cNvSpPr>
            <a:spLocks noGrp="1"/>
          </p:cNvSpPr>
          <p:nvPr>
            <p:ph type="body" sz="quarter" idx="12"/>
          </p:nvPr>
        </p:nvSpPr>
        <p:spPr>
          <a:xfrm>
            <a:off x="838200" y="1825627"/>
            <a:ext cx="5738248" cy="4196335"/>
          </a:xfrm>
        </p:spPr>
        <p:txBody>
          <a:bodyPr/>
          <a:lstStyle>
            <a:lvl1pPr>
              <a:lnSpc>
                <a:spcPct val="100000"/>
              </a:lnSpc>
              <a:defRPr sz="1400" b="0">
                <a:latin typeface="Open Sans Semibold" panose="020B0706030804020204" pitchFamily="34" charset="0"/>
                <a:ea typeface="Open Sans Semibold" panose="020B0706030804020204" pitchFamily="34" charset="0"/>
                <a:cs typeface="Open Sans Semibold" panose="020B0706030804020204" pitchFamily="34" charset="0"/>
              </a:defRPr>
            </a:lvl1pPr>
            <a:lvl2pPr>
              <a:lnSpc>
                <a:spcPct val="100000"/>
              </a:lnSpc>
              <a:defRPr>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050">
                <a:solidFill>
                  <a:srgbClr val="002E43"/>
                </a:solidFill>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050">
                <a:solidFill>
                  <a:srgbClr val="002E43"/>
                </a:solidFill>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050">
                <a:solidFill>
                  <a:srgbClr val="002E4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bilde 14"/>
          <p:cNvSpPr>
            <a:spLocks noGrp="1"/>
          </p:cNvSpPr>
          <p:nvPr>
            <p:ph type="pic" sz="quarter" idx="13"/>
          </p:nvPr>
        </p:nvSpPr>
        <p:spPr>
          <a:xfrm>
            <a:off x="7020448" y="0"/>
            <a:ext cx="5171552" cy="6858000"/>
          </a:xfrm>
        </p:spPr>
        <p:txBody>
          <a:bodyPr/>
          <a:lstStyle/>
          <a:p>
            <a:r>
              <a:rPr lang="nb-NO"/>
              <a:t>Klikk på ikonet for å legge til et bilde</a:t>
            </a:r>
            <a:endParaRPr lang="nb-NO" dirty="0"/>
          </a:p>
        </p:txBody>
      </p:sp>
      <p:sp>
        <p:nvSpPr>
          <p:cNvPr id="3" name="Tittel 2"/>
          <p:cNvSpPr>
            <a:spLocks noGrp="1"/>
          </p:cNvSpPr>
          <p:nvPr>
            <p:ph type="title"/>
          </p:nvPr>
        </p:nvSpPr>
        <p:spPr/>
        <p:txBody>
          <a:bodyPr>
            <a:normAutofit/>
          </a:bodyPr>
          <a:lstStyle>
            <a:lvl1pPr algn="l">
              <a:defRPr sz="2800">
                <a:solidFill>
                  <a:srgbClr val="B29200"/>
                </a:solidFill>
              </a:defRPr>
            </a:lvl1pPr>
          </a:lstStyle>
          <a:p>
            <a:r>
              <a:rPr lang="nb-NO" dirty="0"/>
              <a:t>Klikk for å redigere tittelstil</a:t>
            </a:r>
          </a:p>
        </p:txBody>
      </p:sp>
      <p:pic>
        <p:nvPicPr>
          <p:cNvPr id="7" name="Bilde 6">
            <a:extLst>
              <a:ext uri="{FF2B5EF4-FFF2-40B4-BE49-F238E27FC236}">
                <a16:creationId xmlns:a16="http://schemas.microsoft.com/office/drawing/2014/main" id="{05B9FFCF-34D4-4867-B7D5-6F95833240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42409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alvside bilde og punkt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674360" y="365128"/>
            <a:ext cx="5679440" cy="1325563"/>
          </a:xfrm>
          <a:prstGeom prst="rect">
            <a:avLst/>
          </a:prstGeom>
        </p:spPr>
        <p:txBody>
          <a:bodyPr>
            <a:normAutofit/>
          </a:bodyPr>
          <a:lstStyle>
            <a:lvl1pPr algn="l">
              <a:defRPr sz="2800">
                <a:solidFill>
                  <a:srgbClr val="B29200"/>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a:t>
            </a:r>
          </a:p>
        </p:txBody>
      </p:sp>
      <p:sp>
        <p:nvSpPr>
          <p:cNvPr id="9" name="Plassholder for lysbildenummer 8"/>
          <p:cNvSpPr>
            <a:spLocks noGrp="1"/>
          </p:cNvSpPr>
          <p:nvPr>
            <p:ph type="sldNum" sz="quarter" idx="11"/>
          </p:nvPr>
        </p:nvSpPr>
        <p:spPr/>
        <p:txBody>
          <a:bodyPr/>
          <a:lstStyle/>
          <a:p>
            <a:fld id="{1011C1EB-9FD3-4F59-B99A-77B7C263997F}" type="slidenum">
              <a:rPr lang="nb-NO" smtClean="0"/>
              <a:pPr/>
              <a:t>‹#›</a:t>
            </a:fld>
            <a:endParaRPr lang="nb-NO" dirty="0"/>
          </a:p>
        </p:txBody>
      </p:sp>
      <p:sp>
        <p:nvSpPr>
          <p:cNvPr id="13" name="Plassholder for tekst 12"/>
          <p:cNvSpPr>
            <a:spLocks noGrp="1"/>
          </p:cNvSpPr>
          <p:nvPr>
            <p:ph type="body" sz="quarter" idx="12"/>
          </p:nvPr>
        </p:nvSpPr>
        <p:spPr>
          <a:xfrm>
            <a:off x="5674360" y="1825627"/>
            <a:ext cx="5679440" cy="4196335"/>
          </a:xfrm>
        </p:spPr>
        <p:txBody>
          <a:bodyPr/>
          <a:lstStyle>
            <a:lvl1pPr>
              <a:lnSpc>
                <a:spcPct val="100000"/>
              </a:lnSpc>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lnSpc>
                <a:spcPct val="100000"/>
              </a:lnSpc>
              <a:defRPr b="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050" b="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050" b="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050" b="0">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bilde 14"/>
          <p:cNvSpPr>
            <a:spLocks noGrp="1"/>
          </p:cNvSpPr>
          <p:nvPr>
            <p:ph type="pic" sz="quarter" idx="13"/>
          </p:nvPr>
        </p:nvSpPr>
        <p:spPr>
          <a:xfrm>
            <a:off x="0" y="0"/>
            <a:ext cx="5169600" cy="6858000"/>
          </a:xfrm>
        </p:spPr>
        <p:txBody>
          <a:bodyPr/>
          <a:lstStyle/>
          <a:p>
            <a:r>
              <a:rPr lang="nb-NO"/>
              <a:t>Klikk på ikonet for å legge til et bilde</a:t>
            </a:r>
            <a:endParaRPr lang="nb-NO" dirty="0"/>
          </a:p>
        </p:txBody>
      </p:sp>
      <p:pic>
        <p:nvPicPr>
          <p:cNvPr id="8" name="Bilde 7">
            <a:extLst>
              <a:ext uri="{FF2B5EF4-FFF2-40B4-BE49-F238E27FC236}">
                <a16:creationId xmlns:a16="http://schemas.microsoft.com/office/drawing/2014/main" id="{A32BE875-4C01-41A8-9126-2439A9D0F9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356778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gram">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1011C1EB-9FD3-4F59-B99A-77B7C263997F}" type="slidenum">
              <a:rPr lang="nb-NO" smtClean="0"/>
              <a:pPr/>
              <a:t>‹#›</a:t>
            </a:fld>
            <a:endParaRPr lang="nb-NO" dirty="0"/>
          </a:p>
        </p:txBody>
      </p:sp>
      <p:sp>
        <p:nvSpPr>
          <p:cNvPr id="6" name="Tittel 5"/>
          <p:cNvSpPr>
            <a:spLocks noGrp="1"/>
          </p:cNvSpPr>
          <p:nvPr>
            <p:ph type="title"/>
          </p:nvPr>
        </p:nvSpPr>
        <p:spPr/>
        <p:txBody>
          <a:bodyPr>
            <a:normAutofit/>
          </a:bodyPr>
          <a:lstStyle>
            <a:lvl1pPr algn="l">
              <a:defRPr sz="2800" baseline="0">
                <a:solidFill>
                  <a:srgbClr val="B29200"/>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Klikk for å redigere tittelstil</a:t>
            </a:r>
          </a:p>
        </p:txBody>
      </p:sp>
      <p:sp>
        <p:nvSpPr>
          <p:cNvPr id="13" name="Plassholder for diagram 12"/>
          <p:cNvSpPr>
            <a:spLocks noGrp="1"/>
          </p:cNvSpPr>
          <p:nvPr>
            <p:ph type="chart" sz="quarter" idx="11"/>
          </p:nvPr>
        </p:nvSpPr>
        <p:spPr>
          <a:xfrm>
            <a:off x="838200" y="2027238"/>
            <a:ext cx="10515600" cy="3992562"/>
          </a:xfrm>
        </p:spPr>
        <p:txBody>
          <a:bodyPr/>
          <a:lstStyle>
            <a:lvl1pPr>
              <a:lnSpc>
                <a:spcPct val="100000"/>
              </a:lnSpc>
              <a:defRPr b="0" cap="none" spc="0">
                <a:ln w="0"/>
                <a:solidFill>
                  <a:schemeClr val="accent5">
                    <a:lumMod val="50000"/>
                  </a:schemeClr>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nb-NO"/>
              <a:t>Klikk ikonet for å legge til et diagram</a:t>
            </a:r>
            <a:endParaRPr lang="nb-NO" dirty="0"/>
          </a:p>
        </p:txBody>
      </p:sp>
      <p:pic>
        <p:nvPicPr>
          <p:cNvPr id="7" name="Bilde 6">
            <a:extLst>
              <a:ext uri="{FF2B5EF4-FFF2-40B4-BE49-F238E27FC236}">
                <a16:creationId xmlns:a16="http://schemas.microsoft.com/office/drawing/2014/main" id="{67D02023-7F63-4A8A-BE22-F227F4DEB1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20017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Punkter og bild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8200" y="365128"/>
            <a:ext cx="10515600" cy="1325563"/>
          </a:xfrm>
          <a:prstGeom prst="rect">
            <a:avLst/>
          </a:prstGeom>
        </p:spPr>
        <p:txBody>
          <a:bodyPr>
            <a:normAutofit/>
          </a:bodyPr>
          <a:lstStyle>
            <a:lvl1pPr algn="l">
              <a:defRPr sz="2800">
                <a:solidFill>
                  <a:srgbClr val="B29200"/>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a:t>
            </a:r>
          </a:p>
        </p:txBody>
      </p:sp>
      <p:sp>
        <p:nvSpPr>
          <p:cNvPr id="9" name="Plassholder for lysbildenummer 8"/>
          <p:cNvSpPr>
            <a:spLocks noGrp="1"/>
          </p:cNvSpPr>
          <p:nvPr>
            <p:ph type="sldNum" sz="quarter" idx="11"/>
          </p:nvPr>
        </p:nvSpPr>
        <p:spPr/>
        <p:txBody>
          <a:bodyPr/>
          <a:lstStyle/>
          <a:p>
            <a:fld id="{1011C1EB-9FD3-4F59-B99A-77B7C263997F}" type="slidenum">
              <a:rPr lang="nb-NO" smtClean="0"/>
              <a:pPr/>
              <a:t>‹#›</a:t>
            </a:fld>
            <a:endParaRPr lang="nb-NO" dirty="0"/>
          </a:p>
        </p:txBody>
      </p:sp>
      <p:sp>
        <p:nvSpPr>
          <p:cNvPr id="15" name="Plassholder for bilde 14"/>
          <p:cNvSpPr>
            <a:spLocks noGrp="1"/>
          </p:cNvSpPr>
          <p:nvPr>
            <p:ph type="pic" sz="quarter" idx="13" hasCustomPrompt="1"/>
          </p:nvPr>
        </p:nvSpPr>
        <p:spPr>
          <a:xfrm>
            <a:off x="1252945" y="2085978"/>
            <a:ext cx="3164840" cy="1286147"/>
          </a:xfrm>
        </p:spPr>
        <p:txBody>
          <a:bodyPr>
            <a:normAutofit/>
          </a:bodyPr>
          <a:lstStyle>
            <a:lvl1pPr marL="0" indent="0">
              <a:buNone/>
              <a:defRPr sz="1400" b="0">
                <a:latin typeface="Open Sans" panose="020B0606030504020204" pitchFamily="34" charset="0"/>
                <a:ea typeface="Open Sans" panose="020B0606030504020204" pitchFamily="34" charset="0"/>
                <a:cs typeface="Open Sans" panose="020B0606030504020204" pitchFamily="34" charset="0"/>
              </a:defRPr>
            </a:lvl1pPr>
          </a:lstStyle>
          <a:p>
            <a:r>
              <a:rPr lang="nb-NO" dirty="0"/>
              <a:t>Portrettbilde</a:t>
            </a:r>
          </a:p>
        </p:txBody>
      </p:sp>
      <p:sp>
        <p:nvSpPr>
          <p:cNvPr id="18" name="Plassholder for tekst 12"/>
          <p:cNvSpPr>
            <a:spLocks noGrp="1"/>
          </p:cNvSpPr>
          <p:nvPr>
            <p:ph type="body" sz="quarter" idx="21" hasCustomPrompt="1"/>
          </p:nvPr>
        </p:nvSpPr>
        <p:spPr>
          <a:xfrm>
            <a:off x="1252945" y="3475462"/>
            <a:ext cx="3164840" cy="251524"/>
          </a:xfrm>
        </p:spPr>
        <p:txBody>
          <a:bodyPr>
            <a:normAutofit/>
          </a:bodyPr>
          <a:lstStyle>
            <a:lvl1pPr marL="0" indent="0">
              <a:buNone/>
              <a:defRPr sz="1200" b="1" i="0">
                <a:solidFill>
                  <a:schemeClr val="accent5">
                    <a:lumMod val="50000"/>
                  </a:schemeClr>
                </a:solidFill>
                <a:latin typeface="+mj-lt"/>
                <a:ea typeface="Open Sans Semibold" panose="020B0706030804020204" pitchFamily="34" charset="0"/>
                <a:cs typeface="Open Sans Semibold" panose="020B0706030804020204" pitchFamily="34" charset="0"/>
              </a:defRPr>
            </a:lvl1pPr>
          </a:lstStyle>
          <a:p>
            <a:pPr lvl="0"/>
            <a:r>
              <a:rPr lang="nb-NO" dirty="0"/>
              <a:t>Navn </a:t>
            </a:r>
            <a:r>
              <a:rPr lang="nb-NO" dirty="0" err="1"/>
              <a:t>Navnesen</a:t>
            </a:r>
            <a:endParaRPr lang="nb-NO" dirty="0"/>
          </a:p>
        </p:txBody>
      </p:sp>
      <p:sp>
        <p:nvSpPr>
          <p:cNvPr id="19" name="Plassholder for tekst 12"/>
          <p:cNvSpPr>
            <a:spLocks noGrp="1"/>
          </p:cNvSpPr>
          <p:nvPr>
            <p:ph type="body" sz="quarter" idx="22" hasCustomPrompt="1"/>
          </p:nvPr>
        </p:nvSpPr>
        <p:spPr>
          <a:xfrm>
            <a:off x="1252945" y="4041308"/>
            <a:ext cx="3164840" cy="387759"/>
          </a:xfrm>
        </p:spPr>
        <p:txBody>
          <a:bodyPr>
            <a:normAutofit/>
          </a:bodyPr>
          <a:lstStyle>
            <a:lvl1pPr marL="0" marR="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sz="1050" b="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Mobil: xxx xx xxx</a:t>
            </a:r>
          </a:p>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E-post: navn@braekhus.no</a:t>
            </a:r>
          </a:p>
        </p:txBody>
      </p:sp>
      <p:sp>
        <p:nvSpPr>
          <p:cNvPr id="20" name="Plassholder for tekst 12"/>
          <p:cNvSpPr>
            <a:spLocks noGrp="1"/>
          </p:cNvSpPr>
          <p:nvPr>
            <p:ph type="body" sz="quarter" idx="25" hasCustomPrompt="1"/>
          </p:nvPr>
        </p:nvSpPr>
        <p:spPr>
          <a:xfrm>
            <a:off x="4629331" y="4041308"/>
            <a:ext cx="3164840" cy="387759"/>
          </a:xfrm>
        </p:spPr>
        <p:txBody>
          <a:bodyPr>
            <a:normAutofit/>
          </a:bodyPr>
          <a:lstStyle>
            <a:lvl1pPr marL="0" marR="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sz="1050" b="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Mobil: xxx xx xxx</a:t>
            </a:r>
          </a:p>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E-post: navn@braekhus.no</a:t>
            </a:r>
          </a:p>
        </p:txBody>
      </p:sp>
      <p:sp>
        <p:nvSpPr>
          <p:cNvPr id="23" name="Plassholder for tekst 12"/>
          <p:cNvSpPr>
            <a:spLocks noGrp="1"/>
          </p:cNvSpPr>
          <p:nvPr>
            <p:ph type="body" sz="quarter" idx="28" hasCustomPrompt="1"/>
          </p:nvPr>
        </p:nvSpPr>
        <p:spPr>
          <a:xfrm>
            <a:off x="8005716" y="4041308"/>
            <a:ext cx="3164840" cy="387759"/>
          </a:xfrm>
        </p:spPr>
        <p:txBody>
          <a:bodyPr>
            <a:normAutofit/>
          </a:bodyPr>
          <a:lstStyle>
            <a:lvl1pPr marL="0" marR="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sz="1050" b="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Mobil: xxx xx xxx</a:t>
            </a:r>
          </a:p>
          <a:p>
            <a:pPr marL="0" marR="0" lvl="0" indent="0" algn="l" defTabSz="914400" rtl="0" eaLnBrk="1" fontAlgn="auto" latinLnBrk="0" hangingPunct="1">
              <a:lnSpc>
                <a:spcPct val="50000"/>
              </a:lnSpc>
              <a:spcBef>
                <a:spcPts val="600"/>
              </a:spcBef>
              <a:spcAft>
                <a:spcPts val="0"/>
              </a:spcAft>
              <a:buClrTx/>
              <a:buSzTx/>
              <a:buFont typeface="Arial" panose="020B0604020202020204" pitchFamily="34" charset="0"/>
              <a:buNone/>
              <a:tabLst/>
              <a:defRPr/>
            </a:pPr>
            <a:r>
              <a:rPr lang="nb-NO" dirty="0"/>
              <a:t>E-post: navn@braekhus.no</a:t>
            </a:r>
          </a:p>
        </p:txBody>
      </p:sp>
      <p:sp>
        <p:nvSpPr>
          <p:cNvPr id="14" name="Plassholder for tekst 12"/>
          <p:cNvSpPr>
            <a:spLocks noGrp="1"/>
          </p:cNvSpPr>
          <p:nvPr>
            <p:ph type="body" sz="quarter" idx="29" hasCustomPrompt="1"/>
          </p:nvPr>
        </p:nvSpPr>
        <p:spPr>
          <a:xfrm>
            <a:off x="1252945" y="3686441"/>
            <a:ext cx="3164840" cy="251524"/>
          </a:xfrm>
        </p:spPr>
        <p:txBody>
          <a:bodyPr>
            <a:normAutofit/>
          </a:bodyPr>
          <a:lstStyle>
            <a:lvl1pPr marL="0" indent="0">
              <a:buNone/>
              <a:defRPr sz="1200" b="0" i="1">
                <a:solidFill>
                  <a:schemeClr val="bg2">
                    <a:lumMod val="25000"/>
                  </a:schemeClr>
                </a:solidFill>
                <a:latin typeface="+mj-lt"/>
                <a:ea typeface="Open Sans Semibold" panose="020B0706030804020204" pitchFamily="34" charset="0"/>
                <a:cs typeface="Open Sans Semibold" panose="020B0706030804020204" pitchFamily="34" charset="0"/>
              </a:defRPr>
            </a:lvl1pPr>
          </a:lstStyle>
          <a:p>
            <a:pPr lvl="0"/>
            <a:r>
              <a:rPr lang="nb-NO" dirty="0"/>
              <a:t>Advokat</a:t>
            </a:r>
          </a:p>
        </p:txBody>
      </p:sp>
      <p:sp>
        <p:nvSpPr>
          <p:cNvPr id="16" name="Plassholder for tekst 12"/>
          <p:cNvSpPr>
            <a:spLocks noGrp="1"/>
          </p:cNvSpPr>
          <p:nvPr>
            <p:ph type="body" sz="quarter" idx="30" hasCustomPrompt="1"/>
          </p:nvPr>
        </p:nvSpPr>
        <p:spPr>
          <a:xfrm>
            <a:off x="4629331" y="3470707"/>
            <a:ext cx="3164840" cy="251524"/>
          </a:xfrm>
        </p:spPr>
        <p:txBody>
          <a:bodyPr>
            <a:normAutofit/>
          </a:bodyPr>
          <a:lstStyle>
            <a:lvl1pPr marL="0" indent="0">
              <a:buNone/>
              <a:defRPr sz="1200" b="1" i="0">
                <a:solidFill>
                  <a:schemeClr val="accent5">
                    <a:lumMod val="50000"/>
                  </a:schemeClr>
                </a:solidFill>
                <a:latin typeface="+mj-lt"/>
                <a:ea typeface="Open Sans Semibold" panose="020B0706030804020204" pitchFamily="34" charset="0"/>
                <a:cs typeface="Open Sans Semibold" panose="020B0706030804020204" pitchFamily="34" charset="0"/>
              </a:defRPr>
            </a:lvl1pPr>
          </a:lstStyle>
          <a:p>
            <a:pPr lvl="0"/>
            <a:r>
              <a:rPr lang="nb-NO" dirty="0"/>
              <a:t>Navn </a:t>
            </a:r>
            <a:r>
              <a:rPr lang="nb-NO" dirty="0" err="1"/>
              <a:t>Navnesen</a:t>
            </a:r>
            <a:endParaRPr lang="nb-NO" dirty="0"/>
          </a:p>
        </p:txBody>
      </p:sp>
      <p:sp>
        <p:nvSpPr>
          <p:cNvPr id="17" name="Plassholder for tekst 12"/>
          <p:cNvSpPr>
            <a:spLocks noGrp="1"/>
          </p:cNvSpPr>
          <p:nvPr>
            <p:ph type="body" sz="quarter" idx="31" hasCustomPrompt="1"/>
          </p:nvPr>
        </p:nvSpPr>
        <p:spPr>
          <a:xfrm>
            <a:off x="4629331" y="3681686"/>
            <a:ext cx="3164840" cy="251524"/>
          </a:xfrm>
        </p:spPr>
        <p:txBody>
          <a:bodyPr>
            <a:normAutofit/>
          </a:bodyPr>
          <a:lstStyle>
            <a:lvl1pPr marL="0" indent="0">
              <a:buNone/>
              <a:defRPr sz="1200" b="0" i="1">
                <a:solidFill>
                  <a:schemeClr val="bg2">
                    <a:lumMod val="25000"/>
                  </a:schemeClr>
                </a:solidFill>
                <a:latin typeface="+mj-lt"/>
                <a:ea typeface="Open Sans Semibold" panose="020B0706030804020204" pitchFamily="34" charset="0"/>
                <a:cs typeface="Open Sans Semibold" panose="020B0706030804020204" pitchFamily="34" charset="0"/>
              </a:defRPr>
            </a:lvl1pPr>
          </a:lstStyle>
          <a:p>
            <a:pPr lvl="0"/>
            <a:r>
              <a:rPr lang="nb-NO" dirty="0"/>
              <a:t>Advokat</a:t>
            </a:r>
          </a:p>
        </p:txBody>
      </p:sp>
      <p:sp>
        <p:nvSpPr>
          <p:cNvPr id="24" name="Plassholder for tekst 12"/>
          <p:cNvSpPr>
            <a:spLocks noGrp="1"/>
          </p:cNvSpPr>
          <p:nvPr>
            <p:ph type="body" sz="quarter" idx="32" hasCustomPrompt="1"/>
          </p:nvPr>
        </p:nvSpPr>
        <p:spPr>
          <a:xfrm>
            <a:off x="8005716" y="3470707"/>
            <a:ext cx="3164840" cy="251524"/>
          </a:xfrm>
        </p:spPr>
        <p:txBody>
          <a:bodyPr>
            <a:normAutofit/>
          </a:bodyPr>
          <a:lstStyle>
            <a:lvl1pPr marL="0" indent="0">
              <a:buNone/>
              <a:defRPr sz="1200" b="1" i="0">
                <a:solidFill>
                  <a:schemeClr val="accent5">
                    <a:lumMod val="50000"/>
                  </a:schemeClr>
                </a:solidFill>
                <a:latin typeface="+mj-lt"/>
                <a:ea typeface="Open Sans Semibold" panose="020B0706030804020204" pitchFamily="34" charset="0"/>
                <a:cs typeface="Open Sans Semibold" panose="020B0706030804020204" pitchFamily="34" charset="0"/>
              </a:defRPr>
            </a:lvl1pPr>
          </a:lstStyle>
          <a:p>
            <a:pPr lvl="0"/>
            <a:r>
              <a:rPr lang="nb-NO" dirty="0"/>
              <a:t>Navn </a:t>
            </a:r>
            <a:r>
              <a:rPr lang="nb-NO" dirty="0" err="1"/>
              <a:t>Navnesen</a:t>
            </a:r>
            <a:endParaRPr lang="nb-NO" dirty="0"/>
          </a:p>
        </p:txBody>
      </p:sp>
      <p:sp>
        <p:nvSpPr>
          <p:cNvPr id="25" name="Plassholder for tekst 12"/>
          <p:cNvSpPr>
            <a:spLocks noGrp="1"/>
          </p:cNvSpPr>
          <p:nvPr>
            <p:ph type="body" sz="quarter" idx="33" hasCustomPrompt="1"/>
          </p:nvPr>
        </p:nvSpPr>
        <p:spPr>
          <a:xfrm>
            <a:off x="8005716" y="3681686"/>
            <a:ext cx="3164840" cy="251524"/>
          </a:xfrm>
        </p:spPr>
        <p:txBody>
          <a:bodyPr>
            <a:normAutofit/>
          </a:bodyPr>
          <a:lstStyle>
            <a:lvl1pPr marL="0" indent="0">
              <a:buNone/>
              <a:defRPr sz="1200" b="0" i="1">
                <a:solidFill>
                  <a:schemeClr val="bg2">
                    <a:lumMod val="25000"/>
                  </a:schemeClr>
                </a:solidFill>
                <a:latin typeface="+mj-lt"/>
                <a:ea typeface="Open Sans Semibold" panose="020B0706030804020204" pitchFamily="34" charset="0"/>
                <a:cs typeface="Open Sans Semibold" panose="020B0706030804020204" pitchFamily="34" charset="0"/>
              </a:defRPr>
            </a:lvl1pPr>
          </a:lstStyle>
          <a:p>
            <a:pPr lvl="0"/>
            <a:r>
              <a:rPr lang="nb-NO" dirty="0"/>
              <a:t>Advokat</a:t>
            </a:r>
          </a:p>
        </p:txBody>
      </p:sp>
      <p:sp>
        <p:nvSpPr>
          <p:cNvPr id="26" name="Plassholder for bilde 14"/>
          <p:cNvSpPr>
            <a:spLocks noGrp="1"/>
          </p:cNvSpPr>
          <p:nvPr>
            <p:ph type="pic" sz="quarter" idx="34" hasCustomPrompt="1"/>
          </p:nvPr>
        </p:nvSpPr>
        <p:spPr>
          <a:xfrm>
            <a:off x="4633303" y="2094301"/>
            <a:ext cx="3164840" cy="1286147"/>
          </a:xfrm>
        </p:spPr>
        <p:txBody>
          <a:bodyPr>
            <a:normAutofit/>
          </a:bodyPr>
          <a:lstStyle>
            <a:lvl1pPr marL="0" indent="0">
              <a:buNone/>
              <a:defRPr sz="1400" b="0">
                <a:latin typeface="Open Sans" panose="020B0606030504020204" pitchFamily="34" charset="0"/>
                <a:ea typeface="Open Sans" panose="020B0606030504020204" pitchFamily="34" charset="0"/>
                <a:cs typeface="Open Sans" panose="020B0606030504020204" pitchFamily="34" charset="0"/>
              </a:defRPr>
            </a:lvl1pPr>
          </a:lstStyle>
          <a:p>
            <a:r>
              <a:rPr lang="nb-NO" dirty="0"/>
              <a:t>Portrettbilde</a:t>
            </a:r>
          </a:p>
        </p:txBody>
      </p:sp>
      <p:sp>
        <p:nvSpPr>
          <p:cNvPr id="27" name="Plassholder for bilde 14"/>
          <p:cNvSpPr>
            <a:spLocks noGrp="1"/>
          </p:cNvSpPr>
          <p:nvPr>
            <p:ph type="pic" sz="quarter" idx="35" hasCustomPrompt="1"/>
          </p:nvPr>
        </p:nvSpPr>
        <p:spPr>
          <a:xfrm>
            <a:off x="8005716" y="2095771"/>
            <a:ext cx="3164840" cy="1286147"/>
          </a:xfrm>
        </p:spPr>
        <p:txBody>
          <a:bodyPr>
            <a:normAutofit/>
          </a:bodyPr>
          <a:lstStyle>
            <a:lvl1pPr marL="0" indent="0">
              <a:buNone/>
              <a:defRPr sz="1400" b="0">
                <a:latin typeface="Open Sans" panose="020B0606030504020204" pitchFamily="34" charset="0"/>
                <a:ea typeface="Open Sans" panose="020B0606030504020204" pitchFamily="34" charset="0"/>
                <a:cs typeface="Open Sans" panose="020B0606030504020204" pitchFamily="34" charset="0"/>
              </a:defRPr>
            </a:lvl1pPr>
          </a:lstStyle>
          <a:p>
            <a:r>
              <a:rPr lang="nb-NO" dirty="0"/>
              <a:t>Portrettbilde</a:t>
            </a:r>
          </a:p>
        </p:txBody>
      </p:sp>
      <p:pic>
        <p:nvPicPr>
          <p:cNvPr id="22" name="Bilde 21">
            <a:extLst>
              <a:ext uri="{FF2B5EF4-FFF2-40B4-BE49-F238E27FC236}">
                <a16:creationId xmlns:a16="http://schemas.microsoft.com/office/drawing/2014/main" id="{5553F95B-E1E0-4E78-8DA3-A94BD4D251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406647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3"/>
          <p:cNvSpPr>
            <a:spLocks noGrp="1"/>
          </p:cNvSpPr>
          <p:nvPr>
            <p:ph type="sldNum" sz="quarter" idx="4"/>
          </p:nvPr>
        </p:nvSpPr>
        <p:spPr>
          <a:xfrm>
            <a:off x="41148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1C1EB-9FD3-4F59-B99A-77B7C263997F}" type="slidenum">
              <a:rPr lang="nb-NO" smtClean="0"/>
              <a:pPr/>
              <a:t>‹#›</a:t>
            </a:fld>
            <a:endParaRPr lang="nb-NO" dirty="0"/>
          </a:p>
        </p:txBody>
      </p:sp>
      <p:pic>
        <p:nvPicPr>
          <p:cNvPr id="6" name="Bilde 5">
            <a:extLst>
              <a:ext uri="{FF2B5EF4-FFF2-40B4-BE49-F238E27FC236}">
                <a16:creationId xmlns:a16="http://schemas.microsoft.com/office/drawing/2014/main" id="{D27B54CE-532C-4280-AE7A-01FAF1242B0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11030" y="5999398"/>
            <a:ext cx="2308982" cy="539517"/>
          </a:xfrm>
          <a:prstGeom prst="rect">
            <a:avLst/>
          </a:prstGeom>
        </p:spPr>
      </p:pic>
    </p:spTree>
    <p:extLst>
      <p:ext uri="{BB962C8B-B14F-4D97-AF65-F5344CB8AC3E}">
        <p14:creationId xmlns:p14="http://schemas.microsoft.com/office/powerpoint/2010/main" val="3629414168"/>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6" r:id="rId3"/>
    <p:sldLayoutId id="2147483669" r:id="rId4"/>
    <p:sldLayoutId id="2147483661" r:id="rId5"/>
    <p:sldLayoutId id="2147483673" r:id="rId6"/>
  </p:sldLayoutIdLst>
  <p:hf hdr="0" ftr="0" dt="0"/>
  <p:txStyles>
    <p:titleStyle>
      <a:lvl1pPr algn="l" defTabSz="914400" rtl="0" eaLnBrk="1" latinLnBrk="0" hangingPunct="1">
        <a:lnSpc>
          <a:spcPct val="90000"/>
        </a:lnSpc>
        <a:spcBef>
          <a:spcPct val="0"/>
        </a:spcBef>
        <a:buNone/>
        <a:defRPr sz="32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rgbClr val="002E43"/>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rgbClr val="002E4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rgbClr val="002E4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002E4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002E4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morck@braekhus.no"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p:txBody>
          <a:bodyPr/>
          <a:lstStyle/>
          <a:p>
            <a:fld id="{1011C1EB-9FD3-4F59-B99A-77B7C263997F}" type="slidenum">
              <a:rPr lang="nb-NO" smtClean="0"/>
              <a:pPr/>
              <a:t>1</a:t>
            </a:fld>
            <a:endParaRPr lang="nb-NO" dirty="0"/>
          </a:p>
        </p:txBody>
      </p:sp>
      <p:sp>
        <p:nvSpPr>
          <p:cNvPr id="5" name="Tittel 4">
            <a:extLst>
              <a:ext uri="{FF2B5EF4-FFF2-40B4-BE49-F238E27FC236}">
                <a16:creationId xmlns:a16="http://schemas.microsoft.com/office/drawing/2014/main" id="{474D2116-D716-4AFE-B146-CD5B602487A6}"/>
              </a:ext>
            </a:extLst>
          </p:cNvPr>
          <p:cNvSpPr>
            <a:spLocks noGrp="1"/>
          </p:cNvSpPr>
          <p:nvPr>
            <p:ph type="title"/>
          </p:nvPr>
        </p:nvSpPr>
        <p:spPr/>
        <p:txBody>
          <a:bodyPr/>
          <a:lstStyle/>
          <a:p>
            <a:r>
              <a:rPr lang="nb-NO" dirty="0"/>
              <a:t>Når selvlærende systemer møter jussen</a:t>
            </a:r>
          </a:p>
        </p:txBody>
      </p:sp>
      <p:pic>
        <p:nvPicPr>
          <p:cNvPr id="7" name="Bilde 6">
            <a:extLst>
              <a:ext uri="{FF2B5EF4-FFF2-40B4-BE49-F238E27FC236}">
                <a16:creationId xmlns:a16="http://schemas.microsoft.com/office/drawing/2014/main" id="{3CC6F68E-0C83-4075-995F-4E4480393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2078"/>
            <a:ext cx="9144000" cy="5259051"/>
          </a:xfrm>
          <a:prstGeom prst="rect">
            <a:avLst/>
          </a:prstGeom>
        </p:spPr>
      </p:pic>
      <p:sp>
        <p:nvSpPr>
          <p:cNvPr id="8" name="TekstSylinder 7">
            <a:extLst>
              <a:ext uri="{FF2B5EF4-FFF2-40B4-BE49-F238E27FC236}">
                <a16:creationId xmlns:a16="http://schemas.microsoft.com/office/drawing/2014/main" id="{AD80FC96-0C78-4BA3-840A-C26C3877046C}"/>
              </a:ext>
            </a:extLst>
          </p:cNvPr>
          <p:cNvSpPr txBox="1"/>
          <p:nvPr/>
        </p:nvSpPr>
        <p:spPr>
          <a:xfrm>
            <a:off x="9787847" y="2707488"/>
            <a:ext cx="2404153" cy="3170099"/>
          </a:xfrm>
          <a:prstGeom prst="rect">
            <a:avLst/>
          </a:prstGeom>
          <a:noFill/>
        </p:spPr>
        <p:txBody>
          <a:bodyPr wrap="square" rtlCol="0">
            <a:spAutoFit/>
          </a:bodyPr>
          <a:lstStyle/>
          <a:p>
            <a:r>
              <a:rPr lang="nb-NO" sz="20000" dirty="0">
                <a:solidFill>
                  <a:schemeClr val="bg1">
                    <a:lumMod val="85000"/>
                  </a:schemeClr>
                </a:solidFill>
                <a:latin typeface="Times New Roman" panose="02020603050405020304" pitchFamily="18" charset="0"/>
                <a:cs typeface="Times New Roman" panose="02020603050405020304" pitchFamily="18" charset="0"/>
              </a:rPr>
              <a:t>§</a:t>
            </a:r>
          </a:p>
        </p:txBody>
      </p:sp>
      <p:sp>
        <p:nvSpPr>
          <p:cNvPr id="10" name="TekstSylinder 9">
            <a:extLst>
              <a:ext uri="{FF2B5EF4-FFF2-40B4-BE49-F238E27FC236}">
                <a16:creationId xmlns:a16="http://schemas.microsoft.com/office/drawing/2014/main" id="{9FD8D0F4-4B95-48F7-90D4-E391C15553CC}"/>
              </a:ext>
            </a:extLst>
          </p:cNvPr>
          <p:cNvSpPr txBox="1"/>
          <p:nvPr/>
        </p:nvSpPr>
        <p:spPr>
          <a:xfrm>
            <a:off x="10645938" y="2707488"/>
            <a:ext cx="818090" cy="3170099"/>
          </a:xfrm>
          <a:prstGeom prst="rect">
            <a:avLst/>
          </a:prstGeom>
          <a:noFill/>
        </p:spPr>
        <p:txBody>
          <a:bodyPr wrap="square" rtlCol="0">
            <a:spAutoFit/>
          </a:bodyPr>
          <a:lstStyle/>
          <a:p>
            <a:r>
              <a:rPr lang="nb-NO" sz="20000" dirty="0">
                <a:solidFill>
                  <a:schemeClr val="bg1">
                    <a:lumMod val="85000"/>
                  </a:schemeClr>
                </a:solidFill>
                <a:latin typeface="Times New Roman" panose="02020603050405020304" pitchFamily="18" charset="0"/>
                <a:cs typeface="Times New Roman" panose="02020603050405020304" pitchFamily="18" charset="0"/>
              </a:rPr>
              <a:t>§ </a:t>
            </a:r>
          </a:p>
        </p:txBody>
      </p:sp>
      <p:sp>
        <p:nvSpPr>
          <p:cNvPr id="12" name="TekstSylinder 11">
            <a:extLst>
              <a:ext uri="{FF2B5EF4-FFF2-40B4-BE49-F238E27FC236}">
                <a16:creationId xmlns:a16="http://schemas.microsoft.com/office/drawing/2014/main" id="{23E4CAC4-1BDE-4A3B-B170-58E8AC8358B6}"/>
              </a:ext>
            </a:extLst>
          </p:cNvPr>
          <p:cNvSpPr txBox="1"/>
          <p:nvPr/>
        </p:nvSpPr>
        <p:spPr>
          <a:xfrm>
            <a:off x="8928849" y="2707489"/>
            <a:ext cx="818090" cy="3170099"/>
          </a:xfrm>
          <a:prstGeom prst="rect">
            <a:avLst/>
          </a:prstGeom>
          <a:noFill/>
        </p:spPr>
        <p:txBody>
          <a:bodyPr wrap="square" rtlCol="0">
            <a:spAutoFit/>
          </a:bodyPr>
          <a:lstStyle/>
          <a:p>
            <a:r>
              <a:rPr lang="nb-NO" sz="20000" dirty="0">
                <a:solidFill>
                  <a:schemeClr val="bg1">
                    <a:lumMod val="8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375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p:txBody>
          <a:bodyPr/>
          <a:lstStyle/>
          <a:p>
            <a:fld id="{1011C1EB-9FD3-4F59-B99A-77B7C263997F}" type="slidenum">
              <a:rPr lang="nb-NO" smtClean="0"/>
              <a:pPr/>
              <a:t>10</a:t>
            </a:fld>
            <a:endParaRPr lang="nb-NO" dirty="0"/>
          </a:p>
        </p:txBody>
      </p:sp>
      <p:sp>
        <p:nvSpPr>
          <p:cNvPr id="10" name="Tittel 1">
            <a:extLst>
              <a:ext uri="{FF2B5EF4-FFF2-40B4-BE49-F238E27FC236}">
                <a16:creationId xmlns:a16="http://schemas.microsoft.com/office/drawing/2014/main" id="{D9356916-8D75-4061-85A7-9F264E2703EF}"/>
              </a:ext>
            </a:extLst>
          </p:cNvPr>
          <p:cNvSpPr txBox="1">
            <a:spLocks/>
          </p:cNvSpPr>
          <p:nvPr/>
        </p:nvSpPr>
        <p:spPr>
          <a:xfrm>
            <a:off x="2343962" y="443412"/>
            <a:ext cx="88240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B29200"/>
                </a:solidFill>
                <a:latin typeface="+mj-lt"/>
                <a:ea typeface="+mj-ea"/>
                <a:cs typeface="+mj-cs"/>
              </a:defRPr>
            </a:lvl1pPr>
          </a:lstStyle>
          <a:p>
            <a:r>
              <a:rPr lang="nb-NO" dirty="0"/>
              <a:t>Takk for meg</a:t>
            </a:r>
          </a:p>
        </p:txBody>
      </p:sp>
      <p:pic>
        <p:nvPicPr>
          <p:cNvPr id="3" name="Bilde 2">
            <a:extLst>
              <a:ext uri="{FF2B5EF4-FFF2-40B4-BE49-F238E27FC236}">
                <a16:creationId xmlns:a16="http://schemas.microsoft.com/office/drawing/2014/main" id="{262F360D-8DEC-4806-B93E-787E807B74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8" r="21943" b="21406"/>
          <a:stretch/>
        </p:blipFill>
        <p:spPr>
          <a:xfrm>
            <a:off x="2435210" y="2403091"/>
            <a:ext cx="3774819" cy="2310578"/>
          </a:xfrm>
          <a:prstGeom prst="rect">
            <a:avLst/>
          </a:prstGeom>
        </p:spPr>
      </p:pic>
      <p:sp>
        <p:nvSpPr>
          <p:cNvPr id="4" name="Plassholder for tekst 10">
            <a:extLst>
              <a:ext uri="{FF2B5EF4-FFF2-40B4-BE49-F238E27FC236}">
                <a16:creationId xmlns:a16="http://schemas.microsoft.com/office/drawing/2014/main" id="{4DF44AE6-0A6A-4203-82C3-A0F46BF2553B}"/>
              </a:ext>
            </a:extLst>
          </p:cNvPr>
          <p:cNvSpPr txBox="1">
            <a:spLocks/>
          </p:cNvSpPr>
          <p:nvPr/>
        </p:nvSpPr>
        <p:spPr>
          <a:xfrm>
            <a:off x="6753081" y="3253098"/>
            <a:ext cx="3524251" cy="1791228"/>
          </a:xfrm>
          <a:prstGeom prst="rect">
            <a:avLst/>
          </a:prstGeom>
        </p:spPr>
        <p:txBody>
          <a:bodyPr vert="horz" lIns="91440" tIns="45720" rIns="91440" bIns="45720" rtlCol="0">
            <a:norm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dirty="0">
                <a:ln>
                  <a:noFill/>
                </a:ln>
                <a:solidFill>
                  <a:srgbClr val="002E43"/>
                </a:solidFill>
                <a:effectLst/>
                <a:uLnTx/>
                <a:uFillTx/>
                <a:latin typeface="Open Sans"/>
                <a:ea typeface="+mn-ea"/>
                <a:cs typeface="+mn-cs"/>
              </a:rPr>
              <a:t>Christian Bendiksen</a:t>
            </a:r>
            <a:br>
              <a:rPr kumimoji="0" lang="en-GB" sz="1800" b="0" i="0" u="none" strike="noStrike" kern="1200" cap="none" spc="0" normalizeH="0" baseline="30000" noProof="0" dirty="0">
                <a:ln>
                  <a:noFill/>
                </a:ln>
                <a:solidFill>
                  <a:srgbClr val="000000"/>
                </a:solidFill>
                <a:effectLst/>
                <a:uLnTx/>
                <a:uFillTx/>
                <a:latin typeface="Open Sans"/>
                <a:ea typeface="+mn-ea"/>
                <a:cs typeface="+mn-cs"/>
              </a:rPr>
            </a:br>
            <a:r>
              <a:rPr kumimoji="0" lang="en-GB" sz="1800" b="0" i="0" u="none" strike="noStrike" kern="1200" cap="none" spc="0" normalizeH="0" baseline="30000" noProof="0" dirty="0">
                <a:ln>
                  <a:noFill/>
                </a:ln>
                <a:solidFill>
                  <a:srgbClr val="000000"/>
                </a:solidFill>
                <a:effectLst/>
                <a:uLnTx/>
                <a:uFillTx/>
                <a:latin typeface="Open Sans"/>
                <a:ea typeface="+mn-ea"/>
                <a:cs typeface="+mn-cs"/>
              </a:rPr>
              <a:t>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30000" noProof="0" dirty="0">
                <a:ln>
                  <a:noFill/>
                </a:ln>
                <a:solidFill>
                  <a:srgbClr val="000000"/>
                </a:solidFill>
                <a:effectLst/>
                <a:uLnTx/>
                <a:uFillTx/>
                <a:latin typeface="Open Sans"/>
                <a:ea typeface="+mn-ea"/>
                <a:cs typeface="+mn-cs"/>
                <a:hlinkClick r:id="rId3"/>
              </a:rPr>
              <a:t>bendiksen@braekhus.no</a:t>
            </a:r>
            <a:br>
              <a:rPr kumimoji="0" lang="en-GB" sz="1800" b="0" i="0" u="none" strike="noStrike" kern="1200" cap="none" spc="0" normalizeH="0" baseline="30000" noProof="0" dirty="0">
                <a:ln>
                  <a:noFill/>
                </a:ln>
                <a:solidFill>
                  <a:srgbClr val="000000"/>
                </a:solidFill>
                <a:effectLst/>
                <a:uLnTx/>
                <a:uFillTx/>
                <a:latin typeface="Open Sans"/>
                <a:ea typeface="+mn-ea"/>
                <a:cs typeface="+mn-cs"/>
              </a:rPr>
            </a:br>
            <a:br>
              <a:rPr kumimoji="0" lang="en-GB" sz="1800" b="0" i="0" u="none" strike="noStrike" kern="1200" cap="none" spc="0" normalizeH="0" baseline="30000" noProof="0" dirty="0">
                <a:ln>
                  <a:noFill/>
                </a:ln>
                <a:solidFill>
                  <a:srgbClr val="000000"/>
                </a:solidFill>
                <a:effectLst/>
                <a:uLnTx/>
                <a:uFillTx/>
                <a:latin typeface="Open Sans"/>
                <a:ea typeface="+mn-ea"/>
                <a:cs typeface="+mn-cs"/>
              </a:rPr>
            </a:br>
            <a:r>
              <a:rPr kumimoji="0" lang="en-GB" sz="1800" b="0" i="0" u="none" strike="noStrike" kern="1200" cap="none" spc="0" normalizeH="0" baseline="30000" noProof="0" dirty="0">
                <a:ln>
                  <a:noFill/>
                </a:ln>
                <a:solidFill>
                  <a:srgbClr val="000000"/>
                </a:solidFill>
                <a:effectLst/>
                <a:uLnTx/>
                <a:uFillTx/>
                <a:latin typeface="Open Sans"/>
                <a:ea typeface="+mn-ea"/>
                <a:cs typeface="+mn-cs"/>
              </a:rPr>
              <a:t>Mob:</a:t>
            </a:r>
            <a:r>
              <a:rPr kumimoji="0" lang="en-GB" sz="1800" b="0" i="0" u="none" strike="noStrike" kern="1200" cap="none" spc="0" normalizeH="0" baseline="0" noProof="0" dirty="0">
                <a:ln>
                  <a:noFill/>
                </a:ln>
                <a:solidFill>
                  <a:srgbClr val="000000"/>
                </a:solidFill>
                <a:effectLst/>
                <a:uLnTx/>
                <a:uFillTx/>
                <a:latin typeface="Open Sans"/>
                <a:ea typeface="+mn-ea"/>
                <a:cs typeface="+mn-cs"/>
              </a:rPr>
              <a:t> </a:t>
            </a:r>
            <a:r>
              <a:rPr kumimoji="0" lang="en-GB" sz="1800" b="0" i="0" u="none" strike="noStrike" kern="1200" cap="none" spc="0" normalizeH="0" baseline="30000" noProof="0" dirty="0">
                <a:ln>
                  <a:noFill/>
                </a:ln>
                <a:solidFill>
                  <a:srgbClr val="000000"/>
                </a:solidFill>
                <a:effectLst/>
                <a:uLnTx/>
                <a:uFillTx/>
                <a:latin typeface="Open Sans"/>
                <a:ea typeface="+mn-ea"/>
                <a:cs typeface="+mn-cs"/>
              </a:rPr>
              <a:t>+47 918 52 246</a:t>
            </a:r>
            <a:br>
              <a:rPr kumimoji="0" lang="en-GB" sz="1800" b="0" i="0" u="none" strike="noStrike" kern="1200" cap="none" spc="0" normalizeH="0" baseline="30000" noProof="0" dirty="0">
                <a:ln>
                  <a:noFill/>
                </a:ln>
                <a:solidFill>
                  <a:srgbClr val="000000"/>
                </a:solidFill>
                <a:effectLst/>
                <a:uLnTx/>
                <a:uFillTx/>
                <a:latin typeface="Open Sans"/>
                <a:ea typeface="+mn-ea"/>
                <a:cs typeface="+mn-cs"/>
              </a:rPr>
            </a:br>
            <a:r>
              <a:rPr kumimoji="0" lang="en-GB" sz="1800" b="0" i="0" u="none" strike="noStrike" kern="1200" cap="none" spc="0" normalizeH="0" baseline="30000" noProof="0" dirty="0">
                <a:ln>
                  <a:noFill/>
                </a:ln>
                <a:solidFill>
                  <a:srgbClr val="000000"/>
                </a:solidFill>
                <a:effectLst/>
                <a:uLnTx/>
                <a:uFillTx/>
                <a:latin typeface="Open Sans"/>
                <a:ea typeface="+mn-ea"/>
                <a:cs typeface="+mn-cs"/>
              </a:rPr>
              <a:t>Tel:</a:t>
            </a:r>
            <a:r>
              <a:rPr kumimoji="0" lang="en-GB" sz="1800" b="0" i="0" u="none" strike="noStrike" kern="1200" cap="none" spc="0" normalizeH="0" baseline="0" noProof="0" dirty="0">
                <a:ln>
                  <a:noFill/>
                </a:ln>
                <a:solidFill>
                  <a:srgbClr val="000000"/>
                </a:solidFill>
                <a:effectLst/>
                <a:uLnTx/>
                <a:uFillTx/>
                <a:latin typeface="Open Sans"/>
                <a:ea typeface="+mn-ea"/>
                <a:cs typeface="+mn-cs"/>
              </a:rPr>
              <a:t> </a:t>
            </a:r>
            <a:r>
              <a:rPr kumimoji="0" lang="en-GB" sz="1800" b="0" i="0" u="none" strike="noStrike" kern="1200" cap="none" spc="0" normalizeH="0" baseline="30000" noProof="0" dirty="0">
                <a:ln>
                  <a:noFill/>
                </a:ln>
                <a:solidFill>
                  <a:srgbClr val="000000"/>
                </a:solidFill>
                <a:effectLst/>
                <a:uLnTx/>
                <a:uFillTx/>
                <a:latin typeface="Open Sans"/>
                <a:ea typeface="+mn-ea"/>
                <a:cs typeface="+mn-cs"/>
              </a:rPr>
              <a:t>+47 23 23 90 90</a:t>
            </a:r>
            <a:endParaRPr kumimoji="0" lang="nb-NO" sz="18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Open Sans"/>
              <a:ea typeface="+mn-ea"/>
              <a:cs typeface="+mn-cs"/>
            </a:endParaRPr>
          </a:p>
        </p:txBody>
      </p:sp>
      <p:cxnSp>
        <p:nvCxnSpPr>
          <p:cNvPr id="8" name="Rett linje 7">
            <a:extLst>
              <a:ext uri="{FF2B5EF4-FFF2-40B4-BE49-F238E27FC236}">
                <a16:creationId xmlns:a16="http://schemas.microsoft.com/office/drawing/2014/main" id="{91FE6834-F1AB-4D3B-983C-ABE47D06010B}"/>
              </a:ext>
            </a:extLst>
          </p:cNvPr>
          <p:cNvCxnSpPr>
            <a:cxnSpLocks/>
          </p:cNvCxnSpPr>
          <p:nvPr/>
        </p:nvCxnSpPr>
        <p:spPr>
          <a:xfrm>
            <a:off x="6527401" y="2403091"/>
            <a:ext cx="0" cy="231057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1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365128"/>
            <a:ext cx="7442771" cy="1325563"/>
          </a:xfrm>
        </p:spPr>
        <p:txBody>
          <a:bodyPr/>
          <a:lstStyle/>
          <a:p>
            <a:r>
              <a:rPr lang="nb-NO" dirty="0"/>
              <a:t>Utgangspunkt: Finnes det noen AI-juss?</a:t>
            </a:r>
          </a:p>
        </p:txBody>
      </p:sp>
      <p:sp>
        <p:nvSpPr>
          <p:cNvPr id="3" name="Plassholder for lysbildenummer 2"/>
          <p:cNvSpPr>
            <a:spLocks noGrp="1"/>
          </p:cNvSpPr>
          <p:nvPr>
            <p:ph type="sldNum" sz="quarter" idx="11"/>
          </p:nvPr>
        </p:nvSpPr>
        <p:spPr/>
        <p:txBody>
          <a:bodyPr/>
          <a:lstStyle/>
          <a:p>
            <a:fld id="{1011C1EB-9FD3-4F59-B99A-77B7C263997F}" type="slidenum">
              <a:rPr lang="nb-NO" smtClean="0"/>
              <a:pPr/>
              <a:t>2</a:t>
            </a:fld>
            <a:endParaRPr lang="nb-NO" dirty="0"/>
          </a:p>
        </p:txBody>
      </p:sp>
      <p:pic>
        <p:nvPicPr>
          <p:cNvPr id="7" name="Bilde 6">
            <a:extLst>
              <a:ext uri="{FF2B5EF4-FFF2-40B4-BE49-F238E27FC236}">
                <a16:creationId xmlns:a16="http://schemas.microsoft.com/office/drawing/2014/main" id="{608E0A92-CE36-4AE5-B4E0-3A46DC0A7D5E}"/>
              </a:ext>
            </a:extLst>
          </p:cNvPr>
          <p:cNvPicPr>
            <a:picLocks noChangeAspect="1"/>
          </p:cNvPicPr>
          <p:nvPr/>
        </p:nvPicPr>
        <p:blipFill>
          <a:blip r:embed="rId2"/>
          <a:stretch>
            <a:fillRect/>
          </a:stretch>
        </p:blipFill>
        <p:spPr>
          <a:xfrm>
            <a:off x="900548" y="1644493"/>
            <a:ext cx="2199286" cy="2017840"/>
          </a:xfrm>
          <a:prstGeom prst="rect">
            <a:avLst/>
          </a:prstGeom>
        </p:spPr>
      </p:pic>
      <p:pic>
        <p:nvPicPr>
          <p:cNvPr id="9" name="Bilde 8">
            <a:extLst>
              <a:ext uri="{FF2B5EF4-FFF2-40B4-BE49-F238E27FC236}">
                <a16:creationId xmlns:a16="http://schemas.microsoft.com/office/drawing/2014/main" id="{8E225FC2-AA60-42D7-877F-F977E106378F}"/>
              </a:ext>
            </a:extLst>
          </p:cNvPr>
          <p:cNvPicPr>
            <a:picLocks noChangeAspect="1"/>
          </p:cNvPicPr>
          <p:nvPr/>
        </p:nvPicPr>
        <p:blipFill>
          <a:blip r:embed="rId3"/>
          <a:stretch>
            <a:fillRect/>
          </a:stretch>
        </p:blipFill>
        <p:spPr>
          <a:xfrm>
            <a:off x="5756924" y="1623946"/>
            <a:ext cx="1778331" cy="2167788"/>
          </a:xfrm>
          <a:prstGeom prst="rect">
            <a:avLst/>
          </a:prstGeom>
        </p:spPr>
      </p:pic>
      <p:pic>
        <p:nvPicPr>
          <p:cNvPr id="11" name="Bilde 10">
            <a:extLst>
              <a:ext uri="{FF2B5EF4-FFF2-40B4-BE49-F238E27FC236}">
                <a16:creationId xmlns:a16="http://schemas.microsoft.com/office/drawing/2014/main" id="{1CEC689A-4A1D-4E34-8566-FE97AABC15F4}"/>
              </a:ext>
            </a:extLst>
          </p:cNvPr>
          <p:cNvPicPr>
            <a:picLocks noChangeAspect="1"/>
          </p:cNvPicPr>
          <p:nvPr/>
        </p:nvPicPr>
        <p:blipFill>
          <a:blip r:embed="rId4"/>
          <a:stretch>
            <a:fillRect/>
          </a:stretch>
        </p:blipFill>
        <p:spPr>
          <a:xfrm>
            <a:off x="5160860" y="4026694"/>
            <a:ext cx="2131527" cy="2574365"/>
          </a:xfrm>
          <a:prstGeom prst="rect">
            <a:avLst/>
          </a:prstGeom>
        </p:spPr>
      </p:pic>
      <p:pic>
        <p:nvPicPr>
          <p:cNvPr id="13" name="Bilde 12">
            <a:extLst>
              <a:ext uri="{FF2B5EF4-FFF2-40B4-BE49-F238E27FC236}">
                <a16:creationId xmlns:a16="http://schemas.microsoft.com/office/drawing/2014/main" id="{B13C4EF3-CB4E-4ED8-A488-51DA791C9504}"/>
              </a:ext>
            </a:extLst>
          </p:cNvPr>
          <p:cNvPicPr>
            <a:picLocks noChangeAspect="1"/>
          </p:cNvPicPr>
          <p:nvPr/>
        </p:nvPicPr>
        <p:blipFill>
          <a:blip r:embed="rId5"/>
          <a:stretch>
            <a:fillRect/>
          </a:stretch>
        </p:blipFill>
        <p:spPr>
          <a:xfrm>
            <a:off x="8154837" y="1025195"/>
            <a:ext cx="2569388" cy="4175818"/>
          </a:xfrm>
          <a:prstGeom prst="rect">
            <a:avLst/>
          </a:prstGeom>
        </p:spPr>
      </p:pic>
      <p:pic>
        <p:nvPicPr>
          <p:cNvPr id="15" name="Bilde 14">
            <a:extLst>
              <a:ext uri="{FF2B5EF4-FFF2-40B4-BE49-F238E27FC236}">
                <a16:creationId xmlns:a16="http://schemas.microsoft.com/office/drawing/2014/main" id="{4929F90F-B30F-46D6-B682-B607A044BCC4}"/>
              </a:ext>
            </a:extLst>
          </p:cNvPr>
          <p:cNvPicPr>
            <a:picLocks noChangeAspect="1"/>
          </p:cNvPicPr>
          <p:nvPr/>
        </p:nvPicPr>
        <p:blipFill>
          <a:blip r:embed="rId6"/>
          <a:stretch>
            <a:fillRect/>
          </a:stretch>
        </p:blipFill>
        <p:spPr>
          <a:xfrm>
            <a:off x="2222144" y="4451419"/>
            <a:ext cx="2461318" cy="980557"/>
          </a:xfrm>
          <a:prstGeom prst="rect">
            <a:avLst/>
          </a:prstGeom>
        </p:spPr>
      </p:pic>
      <p:pic>
        <p:nvPicPr>
          <p:cNvPr id="17" name="Bilde 16">
            <a:extLst>
              <a:ext uri="{FF2B5EF4-FFF2-40B4-BE49-F238E27FC236}">
                <a16:creationId xmlns:a16="http://schemas.microsoft.com/office/drawing/2014/main" id="{D4E1CFAF-5625-4938-95B5-4B5104A2E87A}"/>
              </a:ext>
            </a:extLst>
          </p:cNvPr>
          <p:cNvPicPr>
            <a:picLocks noChangeAspect="1"/>
          </p:cNvPicPr>
          <p:nvPr/>
        </p:nvPicPr>
        <p:blipFill>
          <a:blip r:embed="rId7"/>
          <a:stretch>
            <a:fillRect/>
          </a:stretch>
        </p:blipFill>
        <p:spPr>
          <a:xfrm>
            <a:off x="3452803" y="1644493"/>
            <a:ext cx="2093109" cy="2167789"/>
          </a:xfrm>
          <a:prstGeom prst="rect">
            <a:avLst/>
          </a:prstGeom>
        </p:spPr>
      </p:pic>
    </p:spTree>
    <p:extLst>
      <p:ext uri="{BB962C8B-B14F-4D97-AF65-F5344CB8AC3E}">
        <p14:creationId xmlns:p14="http://schemas.microsoft.com/office/powerpoint/2010/main" val="244895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6814C84-EC2D-4E8F-B0BC-131B546AA362}"/>
              </a:ext>
            </a:extLst>
          </p:cNvPr>
          <p:cNvSpPr>
            <a:spLocks noGrp="1"/>
          </p:cNvSpPr>
          <p:nvPr>
            <p:ph type="sldNum" sz="quarter" idx="11"/>
          </p:nvPr>
        </p:nvSpPr>
        <p:spPr/>
        <p:txBody>
          <a:bodyPr/>
          <a:lstStyle/>
          <a:p>
            <a:fld id="{1011C1EB-9FD3-4F59-B99A-77B7C263997F}" type="slidenum">
              <a:rPr lang="nb-NO" smtClean="0"/>
              <a:pPr/>
              <a:t>3</a:t>
            </a:fld>
            <a:endParaRPr lang="nb-NO" dirty="0"/>
          </a:p>
        </p:txBody>
      </p:sp>
      <p:sp>
        <p:nvSpPr>
          <p:cNvPr id="5" name="Tittel 4">
            <a:extLst>
              <a:ext uri="{FF2B5EF4-FFF2-40B4-BE49-F238E27FC236}">
                <a16:creationId xmlns:a16="http://schemas.microsoft.com/office/drawing/2014/main" id="{4E45FFE3-089B-4C94-AD99-1E6889E84BC2}"/>
              </a:ext>
            </a:extLst>
          </p:cNvPr>
          <p:cNvSpPr>
            <a:spLocks noGrp="1"/>
          </p:cNvSpPr>
          <p:nvPr>
            <p:ph type="title"/>
          </p:nvPr>
        </p:nvSpPr>
        <p:spPr/>
        <p:txBody>
          <a:bodyPr/>
          <a:lstStyle/>
          <a:p>
            <a:r>
              <a:rPr lang="nb-NO" dirty="0"/>
              <a:t>Utgangspunkt: Finnes det noen AI-juss?</a:t>
            </a:r>
          </a:p>
        </p:txBody>
      </p:sp>
      <p:sp>
        <p:nvSpPr>
          <p:cNvPr id="7" name="Rektangel 6">
            <a:extLst>
              <a:ext uri="{FF2B5EF4-FFF2-40B4-BE49-F238E27FC236}">
                <a16:creationId xmlns:a16="http://schemas.microsoft.com/office/drawing/2014/main" id="{217D5BDB-087B-4D65-AB6D-A311C49ED671}"/>
              </a:ext>
            </a:extLst>
          </p:cNvPr>
          <p:cNvSpPr/>
          <p:nvPr/>
        </p:nvSpPr>
        <p:spPr>
          <a:xfrm>
            <a:off x="992339" y="1800828"/>
            <a:ext cx="176403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GDPR</a:t>
            </a:r>
            <a:endParaRPr lang="nb-NO" sz="1600" b="1" dirty="0"/>
          </a:p>
        </p:txBody>
      </p:sp>
      <p:sp>
        <p:nvSpPr>
          <p:cNvPr id="8" name="Rektangel 7">
            <a:extLst>
              <a:ext uri="{FF2B5EF4-FFF2-40B4-BE49-F238E27FC236}">
                <a16:creationId xmlns:a16="http://schemas.microsoft.com/office/drawing/2014/main" id="{A7738924-5221-434D-B2A6-5B67CDD9B523}"/>
              </a:ext>
            </a:extLst>
          </p:cNvPr>
          <p:cNvSpPr/>
          <p:nvPr/>
        </p:nvSpPr>
        <p:spPr>
          <a:xfrm>
            <a:off x="9110277" y="1800828"/>
            <a:ext cx="176403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Produkt-ansvar</a:t>
            </a:r>
            <a:endParaRPr lang="nb-NO" sz="1600" b="1" dirty="0"/>
          </a:p>
        </p:txBody>
      </p:sp>
      <p:sp>
        <p:nvSpPr>
          <p:cNvPr id="9" name="Rektangel 8">
            <a:extLst>
              <a:ext uri="{FF2B5EF4-FFF2-40B4-BE49-F238E27FC236}">
                <a16:creationId xmlns:a16="http://schemas.microsoft.com/office/drawing/2014/main" id="{751ABA25-2F27-4951-975C-506EFD6F1E13}"/>
              </a:ext>
            </a:extLst>
          </p:cNvPr>
          <p:cNvSpPr/>
          <p:nvPr/>
        </p:nvSpPr>
        <p:spPr>
          <a:xfrm>
            <a:off x="992339" y="3321971"/>
            <a:ext cx="176403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Database-vern</a:t>
            </a:r>
            <a:endParaRPr lang="nb-NO" sz="1600" b="1" dirty="0"/>
          </a:p>
        </p:txBody>
      </p:sp>
      <p:sp>
        <p:nvSpPr>
          <p:cNvPr id="10" name="Rektangel 9">
            <a:extLst>
              <a:ext uri="{FF2B5EF4-FFF2-40B4-BE49-F238E27FC236}">
                <a16:creationId xmlns:a16="http://schemas.microsoft.com/office/drawing/2014/main" id="{B6CD3BFC-111B-41E4-9E68-FCEDB302FDBD}"/>
              </a:ext>
            </a:extLst>
          </p:cNvPr>
          <p:cNvSpPr/>
          <p:nvPr/>
        </p:nvSpPr>
        <p:spPr>
          <a:xfrm>
            <a:off x="9119462" y="3301887"/>
            <a:ext cx="176403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Kontrakts-rett</a:t>
            </a:r>
          </a:p>
        </p:txBody>
      </p:sp>
      <p:sp>
        <p:nvSpPr>
          <p:cNvPr id="11" name="Rektangel 10">
            <a:extLst>
              <a:ext uri="{FF2B5EF4-FFF2-40B4-BE49-F238E27FC236}">
                <a16:creationId xmlns:a16="http://schemas.microsoft.com/office/drawing/2014/main" id="{CD5F3B37-F270-4595-980A-6DBA30A957F7}"/>
              </a:ext>
            </a:extLst>
          </p:cNvPr>
          <p:cNvSpPr/>
          <p:nvPr/>
        </p:nvSpPr>
        <p:spPr>
          <a:xfrm>
            <a:off x="7096008" y="4841810"/>
            <a:ext cx="192024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Erstatnings-rett</a:t>
            </a:r>
          </a:p>
        </p:txBody>
      </p:sp>
      <p:sp>
        <p:nvSpPr>
          <p:cNvPr id="12" name="Rektangel 11">
            <a:extLst>
              <a:ext uri="{FF2B5EF4-FFF2-40B4-BE49-F238E27FC236}">
                <a16:creationId xmlns:a16="http://schemas.microsoft.com/office/drawing/2014/main" id="{901AAC12-6E5F-4F2F-B041-121B7667C9A9}"/>
              </a:ext>
            </a:extLst>
          </p:cNvPr>
          <p:cNvSpPr/>
          <p:nvPr/>
        </p:nvSpPr>
        <p:spPr>
          <a:xfrm>
            <a:off x="2002038" y="4841810"/>
            <a:ext cx="1932940"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Markeds-føringsrett</a:t>
            </a:r>
            <a:endParaRPr lang="nb-NO" sz="1600" b="1" dirty="0"/>
          </a:p>
        </p:txBody>
      </p:sp>
      <p:sp>
        <p:nvSpPr>
          <p:cNvPr id="13" name="Rektangel 12">
            <a:extLst>
              <a:ext uri="{FF2B5EF4-FFF2-40B4-BE49-F238E27FC236}">
                <a16:creationId xmlns:a16="http://schemas.microsoft.com/office/drawing/2014/main" id="{D8B9AA4F-3CB0-437E-8807-400A91A3B476}"/>
              </a:ext>
            </a:extLst>
          </p:cNvPr>
          <p:cNvSpPr/>
          <p:nvPr/>
        </p:nvSpPr>
        <p:spPr>
          <a:xfrm>
            <a:off x="4429960" y="4841810"/>
            <a:ext cx="2171065" cy="985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Konkurranse-rett</a:t>
            </a:r>
            <a:endParaRPr lang="nb-NO" sz="1600" b="1" dirty="0"/>
          </a:p>
        </p:txBody>
      </p:sp>
      <p:sp>
        <p:nvSpPr>
          <p:cNvPr id="17" name="Plassholder for tekst 3">
            <a:extLst>
              <a:ext uri="{FF2B5EF4-FFF2-40B4-BE49-F238E27FC236}">
                <a16:creationId xmlns:a16="http://schemas.microsoft.com/office/drawing/2014/main" id="{1F815331-D135-4535-8114-5733DCFCC37F}"/>
              </a:ext>
            </a:extLst>
          </p:cNvPr>
          <p:cNvSpPr>
            <a:spLocks noGrp="1"/>
          </p:cNvSpPr>
          <p:nvPr>
            <p:ph type="body" sz="quarter" idx="12"/>
          </p:nvPr>
        </p:nvSpPr>
        <p:spPr>
          <a:xfrm>
            <a:off x="3355364" y="1706576"/>
            <a:ext cx="5151636" cy="2590642"/>
          </a:xfrm>
        </p:spPr>
        <p:txBody>
          <a:bodyPr>
            <a:normAutofit/>
          </a:bodyPr>
          <a:lstStyle/>
          <a:p>
            <a:r>
              <a:rPr lang="nb-NO" dirty="0"/>
              <a:t>Finnes enkeltstående bestemmelser om automatisert behandling i GDPR</a:t>
            </a:r>
          </a:p>
          <a:p>
            <a:r>
              <a:rPr lang="nb-NO" dirty="0"/>
              <a:t>Ellers gjelder de generelle reglene i Norges lover – </a:t>
            </a:r>
            <a:r>
              <a:rPr lang="nb-NO" dirty="0">
                <a:solidFill>
                  <a:schemeClr val="accent2"/>
                </a:solidFill>
              </a:rPr>
              <a:t>også</a:t>
            </a:r>
            <a:r>
              <a:rPr lang="nb-NO" dirty="0"/>
              <a:t> for selvlærende nevrale nettverk</a:t>
            </a:r>
          </a:p>
          <a:p>
            <a:pPr lvl="1"/>
            <a:r>
              <a:rPr lang="nb-NO" dirty="0"/>
              <a:t>Hvis de er inkorporert i fysiske ting som gjør skade</a:t>
            </a:r>
          </a:p>
          <a:p>
            <a:pPr lvl="1"/>
            <a:r>
              <a:rPr lang="nb-NO" dirty="0"/>
              <a:t>For tilgangen til de dataene de skal lære av</a:t>
            </a:r>
          </a:p>
          <a:p>
            <a:pPr lvl="1"/>
            <a:r>
              <a:rPr lang="nb-NO" dirty="0"/>
              <a:t>For hvordan man skal kjøpe dem og hvem som er ansvarlig for at de gjør skade etter levering</a:t>
            </a:r>
          </a:p>
          <a:p>
            <a:pPr lvl="1"/>
            <a:r>
              <a:rPr lang="nb-NO" dirty="0"/>
              <a:t>Og for hva som skjer hvis systemene kan overtre straffeloven helt selv</a:t>
            </a:r>
          </a:p>
        </p:txBody>
      </p:sp>
    </p:spTree>
    <p:extLst>
      <p:ext uri="{BB962C8B-B14F-4D97-AF65-F5344CB8AC3E}">
        <p14:creationId xmlns:p14="http://schemas.microsoft.com/office/powerpoint/2010/main" val="37081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A4A011A-9FB1-440B-B7A0-41432713FD5F}"/>
              </a:ext>
            </a:extLst>
          </p:cNvPr>
          <p:cNvSpPr>
            <a:spLocks noGrp="1"/>
          </p:cNvSpPr>
          <p:nvPr>
            <p:ph type="sldNum" sz="quarter" idx="11"/>
          </p:nvPr>
        </p:nvSpPr>
        <p:spPr/>
        <p:txBody>
          <a:bodyPr/>
          <a:lstStyle/>
          <a:p>
            <a:fld id="{1011C1EB-9FD3-4F59-B99A-77B7C263997F}" type="slidenum">
              <a:rPr lang="nb-NO" smtClean="0"/>
              <a:pPr/>
              <a:t>4</a:t>
            </a:fld>
            <a:endParaRPr lang="nb-NO" dirty="0"/>
          </a:p>
        </p:txBody>
      </p:sp>
      <p:sp>
        <p:nvSpPr>
          <p:cNvPr id="5" name="Tittel 4">
            <a:extLst>
              <a:ext uri="{FF2B5EF4-FFF2-40B4-BE49-F238E27FC236}">
                <a16:creationId xmlns:a16="http://schemas.microsoft.com/office/drawing/2014/main" id="{965686D8-787F-4CD1-969D-E346194502D7}"/>
              </a:ext>
            </a:extLst>
          </p:cNvPr>
          <p:cNvSpPr>
            <a:spLocks noGrp="1"/>
          </p:cNvSpPr>
          <p:nvPr>
            <p:ph type="title"/>
          </p:nvPr>
        </p:nvSpPr>
        <p:spPr>
          <a:xfrm>
            <a:off x="838200" y="365129"/>
            <a:ext cx="10515600" cy="859766"/>
          </a:xfrm>
        </p:spPr>
        <p:txBody>
          <a:bodyPr/>
          <a:lstStyle/>
          <a:p>
            <a:r>
              <a:rPr lang="nb-NO" dirty="0"/>
              <a:t>Når kommer jussen inn ved leveranse av AI?</a:t>
            </a:r>
          </a:p>
        </p:txBody>
      </p:sp>
      <p:sp>
        <p:nvSpPr>
          <p:cNvPr id="10" name="Frihåndsform 21">
            <a:extLst>
              <a:ext uri="{FF2B5EF4-FFF2-40B4-BE49-F238E27FC236}">
                <a16:creationId xmlns:a16="http://schemas.microsoft.com/office/drawing/2014/main" id="{05F919C0-D6E5-47A1-B64A-38A5C2A6CE18}"/>
              </a:ext>
            </a:extLst>
          </p:cNvPr>
          <p:cNvSpPr/>
          <p:nvPr/>
        </p:nvSpPr>
        <p:spPr>
          <a:xfrm>
            <a:off x="5718096" y="1894631"/>
            <a:ext cx="179380" cy="149483"/>
          </a:xfrm>
          <a:custGeom>
            <a:avLst/>
            <a:gdLst>
              <a:gd name="connsiteX0" fmla="*/ 0 w 149482"/>
              <a:gd name="connsiteY0" fmla="*/ 35876 h 179379"/>
              <a:gd name="connsiteX1" fmla="*/ 74741 w 149482"/>
              <a:gd name="connsiteY1" fmla="*/ 35876 h 179379"/>
              <a:gd name="connsiteX2" fmla="*/ 74741 w 149482"/>
              <a:gd name="connsiteY2" fmla="*/ 0 h 179379"/>
              <a:gd name="connsiteX3" fmla="*/ 149482 w 149482"/>
              <a:gd name="connsiteY3" fmla="*/ 89690 h 179379"/>
              <a:gd name="connsiteX4" fmla="*/ 74741 w 149482"/>
              <a:gd name="connsiteY4" fmla="*/ 179379 h 179379"/>
              <a:gd name="connsiteX5" fmla="*/ 74741 w 149482"/>
              <a:gd name="connsiteY5" fmla="*/ 143503 h 179379"/>
              <a:gd name="connsiteX6" fmla="*/ 0 w 149482"/>
              <a:gd name="connsiteY6" fmla="*/ 143503 h 179379"/>
              <a:gd name="connsiteX7" fmla="*/ 0 w 149482"/>
              <a:gd name="connsiteY7" fmla="*/ 35876 h 1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482" h="179379">
                <a:moveTo>
                  <a:pt x="119585" y="1"/>
                </a:moveTo>
                <a:lnTo>
                  <a:pt x="119585" y="89690"/>
                </a:lnTo>
                <a:lnTo>
                  <a:pt x="149482" y="89690"/>
                </a:lnTo>
                <a:lnTo>
                  <a:pt x="74741" y="179378"/>
                </a:lnTo>
                <a:lnTo>
                  <a:pt x="0" y="89690"/>
                </a:lnTo>
                <a:lnTo>
                  <a:pt x="29897" y="89690"/>
                </a:lnTo>
                <a:lnTo>
                  <a:pt x="29897" y="1"/>
                </a:lnTo>
                <a:lnTo>
                  <a:pt x="119585"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5877" tIns="1" rIns="35876" bIns="4484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endParaRPr kumimoji="0" lang="nb-NO" sz="6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Frihåndsform 24">
            <a:extLst>
              <a:ext uri="{FF2B5EF4-FFF2-40B4-BE49-F238E27FC236}">
                <a16:creationId xmlns:a16="http://schemas.microsoft.com/office/drawing/2014/main" id="{7C13B110-1C7A-46E6-BDDE-2BB26FD8B704}"/>
              </a:ext>
            </a:extLst>
          </p:cNvPr>
          <p:cNvSpPr/>
          <p:nvPr/>
        </p:nvSpPr>
        <p:spPr>
          <a:xfrm>
            <a:off x="5654993" y="2497614"/>
            <a:ext cx="179380" cy="149483"/>
          </a:xfrm>
          <a:custGeom>
            <a:avLst/>
            <a:gdLst>
              <a:gd name="connsiteX0" fmla="*/ 0 w 149482"/>
              <a:gd name="connsiteY0" fmla="*/ 35876 h 179379"/>
              <a:gd name="connsiteX1" fmla="*/ 74741 w 149482"/>
              <a:gd name="connsiteY1" fmla="*/ 35876 h 179379"/>
              <a:gd name="connsiteX2" fmla="*/ 74741 w 149482"/>
              <a:gd name="connsiteY2" fmla="*/ 0 h 179379"/>
              <a:gd name="connsiteX3" fmla="*/ 149482 w 149482"/>
              <a:gd name="connsiteY3" fmla="*/ 89690 h 179379"/>
              <a:gd name="connsiteX4" fmla="*/ 74741 w 149482"/>
              <a:gd name="connsiteY4" fmla="*/ 179379 h 179379"/>
              <a:gd name="connsiteX5" fmla="*/ 74741 w 149482"/>
              <a:gd name="connsiteY5" fmla="*/ 143503 h 179379"/>
              <a:gd name="connsiteX6" fmla="*/ 0 w 149482"/>
              <a:gd name="connsiteY6" fmla="*/ 143503 h 179379"/>
              <a:gd name="connsiteX7" fmla="*/ 0 w 149482"/>
              <a:gd name="connsiteY7" fmla="*/ 35876 h 1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482" h="179379">
                <a:moveTo>
                  <a:pt x="119585" y="1"/>
                </a:moveTo>
                <a:lnTo>
                  <a:pt x="119585" y="89690"/>
                </a:lnTo>
                <a:lnTo>
                  <a:pt x="149482" y="89690"/>
                </a:lnTo>
                <a:lnTo>
                  <a:pt x="74741" y="179378"/>
                </a:lnTo>
                <a:lnTo>
                  <a:pt x="0" y="89690"/>
                </a:lnTo>
                <a:lnTo>
                  <a:pt x="29897" y="89690"/>
                </a:lnTo>
                <a:lnTo>
                  <a:pt x="29897" y="1"/>
                </a:lnTo>
                <a:lnTo>
                  <a:pt x="119585"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5877" tIns="1" rIns="35876" bIns="4484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endParaRPr kumimoji="0" lang="nb-NO" sz="6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Frihåndsform 26">
            <a:extLst>
              <a:ext uri="{FF2B5EF4-FFF2-40B4-BE49-F238E27FC236}">
                <a16:creationId xmlns:a16="http://schemas.microsoft.com/office/drawing/2014/main" id="{4B1EE3BD-04F8-48A4-A71D-29FFADF23474}"/>
              </a:ext>
            </a:extLst>
          </p:cNvPr>
          <p:cNvSpPr/>
          <p:nvPr/>
        </p:nvSpPr>
        <p:spPr>
          <a:xfrm>
            <a:off x="5628406" y="3069270"/>
            <a:ext cx="179380" cy="149483"/>
          </a:xfrm>
          <a:custGeom>
            <a:avLst/>
            <a:gdLst>
              <a:gd name="connsiteX0" fmla="*/ 0 w 149482"/>
              <a:gd name="connsiteY0" fmla="*/ 35876 h 179379"/>
              <a:gd name="connsiteX1" fmla="*/ 74741 w 149482"/>
              <a:gd name="connsiteY1" fmla="*/ 35876 h 179379"/>
              <a:gd name="connsiteX2" fmla="*/ 74741 w 149482"/>
              <a:gd name="connsiteY2" fmla="*/ 0 h 179379"/>
              <a:gd name="connsiteX3" fmla="*/ 149482 w 149482"/>
              <a:gd name="connsiteY3" fmla="*/ 89690 h 179379"/>
              <a:gd name="connsiteX4" fmla="*/ 74741 w 149482"/>
              <a:gd name="connsiteY4" fmla="*/ 179379 h 179379"/>
              <a:gd name="connsiteX5" fmla="*/ 74741 w 149482"/>
              <a:gd name="connsiteY5" fmla="*/ 143503 h 179379"/>
              <a:gd name="connsiteX6" fmla="*/ 0 w 149482"/>
              <a:gd name="connsiteY6" fmla="*/ 143503 h 179379"/>
              <a:gd name="connsiteX7" fmla="*/ 0 w 149482"/>
              <a:gd name="connsiteY7" fmla="*/ 35876 h 1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482" h="179379">
                <a:moveTo>
                  <a:pt x="119585" y="1"/>
                </a:moveTo>
                <a:lnTo>
                  <a:pt x="119585" y="89690"/>
                </a:lnTo>
                <a:lnTo>
                  <a:pt x="149482" y="89690"/>
                </a:lnTo>
                <a:lnTo>
                  <a:pt x="74741" y="179378"/>
                </a:lnTo>
                <a:lnTo>
                  <a:pt x="0" y="89690"/>
                </a:lnTo>
                <a:lnTo>
                  <a:pt x="29897" y="89690"/>
                </a:lnTo>
                <a:lnTo>
                  <a:pt x="29897" y="1"/>
                </a:lnTo>
                <a:lnTo>
                  <a:pt x="119585"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5877" tIns="1" rIns="35876" bIns="4484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endParaRPr kumimoji="0" lang="nb-NO" sz="6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Pil ned 5">
            <a:extLst>
              <a:ext uri="{FF2B5EF4-FFF2-40B4-BE49-F238E27FC236}">
                <a16:creationId xmlns:a16="http://schemas.microsoft.com/office/drawing/2014/main" id="{85DE8F33-1920-4C9D-827F-1BA49474911A}"/>
              </a:ext>
            </a:extLst>
          </p:cNvPr>
          <p:cNvSpPr/>
          <p:nvPr/>
        </p:nvSpPr>
        <p:spPr>
          <a:xfrm>
            <a:off x="5628406" y="3622764"/>
            <a:ext cx="232555" cy="261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srgbClr val="FFFFFF"/>
              </a:solidFill>
              <a:effectLst/>
              <a:uLnTx/>
              <a:uFillTx/>
              <a:latin typeface="Open Sans"/>
              <a:ea typeface="+mn-ea"/>
              <a:cs typeface="+mn-cs"/>
            </a:endParaRPr>
          </a:p>
        </p:txBody>
      </p:sp>
      <p:cxnSp>
        <p:nvCxnSpPr>
          <p:cNvPr id="14" name="Rett pil 9">
            <a:extLst>
              <a:ext uri="{FF2B5EF4-FFF2-40B4-BE49-F238E27FC236}">
                <a16:creationId xmlns:a16="http://schemas.microsoft.com/office/drawing/2014/main" id="{DE30E341-6D10-45FA-A884-21DFB68C7111}"/>
              </a:ext>
            </a:extLst>
          </p:cNvPr>
          <p:cNvCxnSpPr/>
          <p:nvPr/>
        </p:nvCxnSpPr>
        <p:spPr>
          <a:xfrm>
            <a:off x="6866506" y="3513398"/>
            <a:ext cx="559833" cy="37064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5" name="Rett pil 13">
            <a:extLst>
              <a:ext uri="{FF2B5EF4-FFF2-40B4-BE49-F238E27FC236}">
                <a16:creationId xmlns:a16="http://schemas.microsoft.com/office/drawing/2014/main" id="{85A7F418-00DC-43C9-84AC-08E8166DAE05}"/>
              </a:ext>
            </a:extLst>
          </p:cNvPr>
          <p:cNvCxnSpPr>
            <a:cxnSpLocks/>
            <a:endCxn id="29" idx="0"/>
          </p:cNvCxnSpPr>
          <p:nvPr/>
        </p:nvCxnSpPr>
        <p:spPr>
          <a:xfrm>
            <a:off x="8307082" y="4371492"/>
            <a:ext cx="706593" cy="391323"/>
          </a:xfrm>
          <a:prstGeom prst="straightConnector1">
            <a:avLst/>
          </a:prstGeom>
          <a:ln w="889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 14">
            <a:extLst>
              <a:ext uri="{FF2B5EF4-FFF2-40B4-BE49-F238E27FC236}">
                <a16:creationId xmlns:a16="http://schemas.microsoft.com/office/drawing/2014/main" id="{645AE53C-35AE-4794-B939-B28528FD407B}"/>
              </a:ext>
            </a:extLst>
          </p:cNvPr>
          <p:cNvCxnSpPr>
            <a:cxnSpLocks/>
            <a:endCxn id="28" idx="0"/>
          </p:cNvCxnSpPr>
          <p:nvPr/>
        </p:nvCxnSpPr>
        <p:spPr>
          <a:xfrm flipH="1">
            <a:off x="7313794" y="4376433"/>
            <a:ext cx="724802" cy="386382"/>
          </a:xfrm>
          <a:prstGeom prst="straightConnector1">
            <a:avLst/>
          </a:prstGeom>
          <a:ln w="889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E70B2948-6E47-4D6F-B7FB-EEA64374218B}"/>
              </a:ext>
            </a:extLst>
          </p:cNvPr>
          <p:cNvCxnSpPr>
            <a:cxnSpLocks/>
          </p:cNvCxnSpPr>
          <p:nvPr/>
        </p:nvCxnSpPr>
        <p:spPr>
          <a:xfrm flipV="1">
            <a:off x="1265238" y="3948422"/>
            <a:ext cx="10088562" cy="15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Rett pil 19">
            <a:extLst>
              <a:ext uri="{FF2B5EF4-FFF2-40B4-BE49-F238E27FC236}">
                <a16:creationId xmlns:a16="http://schemas.microsoft.com/office/drawing/2014/main" id="{00EB7A3B-BD97-4A53-A6EC-FA416A336AC6}"/>
              </a:ext>
            </a:extLst>
          </p:cNvPr>
          <p:cNvCxnSpPr>
            <a:cxnSpLocks/>
          </p:cNvCxnSpPr>
          <p:nvPr/>
        </p:nvCxnSpPr>
        <p:spPr>
          <a:xfrm>
            <a:off x="11353800" y="1548699"/>
            <a:ext cx="0" cy="40930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Frihåndsform 18">
            <a:extLst>
              <a:ext uri="{FF2B5EF4-FFF2-40B4-BE49-F238E27FC236}">
                <a16:creationId xmlns:a16="http://schemas.microsoft.com/office/drawing/2014/main" id="{D66C6FFE-26FC-443A-812F-E7CB0052F93C}"/>
              </a:ext>
            </a:extLst>
          </p:cNvPr>
          <p:cNvSpPr/>
          <p:nvPr/>
        </p:nvSpPr>
        <p:spPr>
          <a:xfrm>
            <a:off x="4427716" y="1449876"/>
            <a:ext cx="2578430" cy="398620"/>
          </a:xfrm>
          <a:custGeom>
            <a:avLst/>
            <a:gdLst>
              <a:gd name="connsiteX0" fmla="*/ 0 w 2073000"/>
              <a:gd name="connsiteY0" fmla="*/ 39862 h 398620"/>
              <a:gd name="connsiteX1" fmla="*/ 39862 w 2073000"/>
              <a:gd name="connsiteY1" fmla="*/ 0 h 398620"/>
              <a:gd name="connsiteX2" fmla="*/ 2033138 w 2073000"/>
              <a:gd name="connsiteY2" fmla="*/ 0 h 398620"/>
              <a:gd name="connsiteX3" fmla="*/ 2073000 w 2073000"/>
              <a:gd name="connsiteY3" fmla="*/ 39862 h 398620"/>
              <a:gd name="connsiteX4" fmla="*/ 2073000 w 2073000"/>
              <a:gd name="connsiteY4" fmla="*/ 358758 h 398620"/>
              <a:gd name="connsiteX5" fmla="*/ 2033138 w 2073000"/>
              <a:gd name="connsiteY5" fmla="*/ 398620 h 398620"/>
              <a:gd name="connsiteX6" fmla="*/ 39862 w 2073000"/>
              <a:gd name="connsiteY6" fmla="*/ 398620 h 398620"/>
              <a:gd name="connsiteX7" fmla="*/ 0 w 2073000"/>
              <a:gd name="connsiteY7" fmla="*/ 358758 h 398620"/>
              <a:gd name="connsiteX8" fmla="*/ 0 w 2073000"/>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000" h="398620">
                <a:moveTo>
                  <a:pt x="0" y="39862"/>
                </a:moveTo>
                <a:cubicBezTo>
                  <a:pt x="0" y="17847"/>
                  <a:pt x="17847" y="0"/>
                  <a:pt x="39862" y="0"/>
                </a:cubicBezTo>
                <a:lnTo>
                  <a:pt x="2033138" y="0"/>
                </a:lnTo>
                <a:cubicBezTo>
                  <a:pt x="2055153" y="0"/>
                  <a:pt x="2073000" y="17847"/>
                  <a:pt x="2073000" y="39862"/>
                </a:cubicBezTo>
                <a:lnTo>
                  <a:pt x="2073000" y="358758"/>
                </a:lnTo>
                <a:cubicBezTo>
                  <a:pt x="2073000" y="380773"/>
                  <a:pt x="2055153" y="398620"/>
                  <a:pt x="2033138"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Leverandør av rådata</a:t>
            </a:r>
          </a:p>
        </p:txBody>
      </p:sp>
      <p:sp>
        <p:nvSpPr>
          <p:cNvPr id="20" name="Frihåndsform 23">
            <a:extLst>
              <a:ext uri="{FF2B5EF4-FFF2-40B4-BE49-F238E27FC236}">
                <a16:creationId xmlns:a16="http://schemas.microsoft.com/office/drawing/2014/main" id="{B1B14CB0-72BC-4D44-98FF-AE76DC4D2380}"/>
              </a:ext>
            </a:extLst>
          </p:cNvPr>
          <p:cNvSpPr/>
          <p:nvPr/>
        </p:nvSpPr>
        <p:spPr>
          <a:xfrm>
            <a:off x="4427716" y="2047807"/>
            <a:ext cx="2578430" cy="398620"/>
          </a:xfrm>
          <a:custGeom>
            <a:avLst/>
            <a:gdLst>
              <a:gd name="connsiteX0" fmla="*/ 0 w 2073000"/>
              <a:gd name="connsiteY0" fmla="*/ 39862 h 398620"/>
              <a:gd name="connsiteX1" fmla="*/ 39862 w 2073000"/>
              <a:gd name="connsiteY1" fmla="*/ 0 h 398620"/>
              <a:gd name="connsiteX2" fmla="*/ 2033138 w 2073000"/>
              <a:gd name="connsiteY2" fmla="*/ 0 h 398620"/>
              <a:gd name="connsiteX3" fmla="*/ 2073000 w 2073000"/>
              <a:gd name="connsiteY3" fmla="*/ 39862 h 398620"/>
              <a:gd name="connsiteX4" fmla="*/ 2073000 w 2073000"/>
              <a:gd name="connsiteY4" fmla="*/ 358758 h 398620"/>
              <a:gd name="connsiteX5" fmla="*/ 2033138 w 2073000"/>
              <a:gd name="connsiteY5" fmla="*/ 398620 h 398620"/>
              <a:gd name="connsiteX6" fmla="*/ 39862 w 2073000"/>
              <a:gd name="connsiteY6" fmla="*/ 398620 h 398620"/>
              <a:gd name="connsiteX7" fmla="*/ 0 w 2073000"/>
              <a:gd name="connsiteY7" fmla="*/ 358758 h 398620"/>
              <a:gd name="connsiteX8" fmla="*/ 0 w 2073000"/>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000" h="398620">
                <a:moveTo>
                  <a:pt x="0" y="39862"/>
                </a:moveTo>
                <a:cubicBezTo>
                  <a:pt x="0" y="17847"/>
                  <a:pt x="17847" y="0"/>
                  <a:pt x="39862" y="0"/>
                </a:cubicBezTo>
                <a:lnTo>
                  <a:pt x="2033138" y="0"/>
                </a:lnTo>
                <a:cubicBezTo>
                  <a:pt x="2055153" y="0"/>
                  <a:pt x="2073000" y="17847"/>
                  <a:pt x="2073000" y="39862"/>
                </a:cubicBezTo>
                <a:lnTo>
                  <a:pt x="2073000" y="358758"/>
                </a:lnTo>
                <a:cubicBezTo>
                  <a:pt x="2073000" y="380773"/>
                  <a:pt x="2055153" y="398620"/>
                  <a:pt x="2033138"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Leverandør av aggregerte / forbedrede datasett</a:t>
            </a:r>
          </a:p>
        </p:txBody>
      </p:sp>
      <p:sp>
        <p:nvSpPr>
          <p:cNvPr id="21" name="Frihåndsform 25">
            <a:extLst>
              <a:ext uri="{FF2B5EF4-FFF2-40B4-BE49-F238E27FC236}">
                <a16:creationId xmlns:a16="http://schemas.microsoft.com/office/drawing/2014/main" id="{C545260C-5168-4991-868A-D49FFC17D92A}"/>
              </a:ext>
            </a:extLst>
          </p:cNvPr>
          <p:cNvSpPr/>
          <p:nvPr/>
        </p:nvSpPr>
        <p:spPr>
          <a:xfrm>
            <a:off x="4417410" y="2645737"/>
            <a:ext cx="2588736" cy="398620"/>
          </a:xfrm>
          <a:custGeom>
            <a:avLst/>
            <a:gdLst>
              <a:gd name="connsiteX0" fmla="*/ 0 w 2073000"/>
              <a:gd name="connsiteY0" fmla="*/ 39862 h 398620"/>
              <a:gd name="connsiteX1" fmla="*/ 39862 w 2073000"/>
              <a:gd name="connsiteY1" fmla="*/ 0 h 398620"/>
              <a:gd name="connsiteX2" fmla="*/ 2033138 w 2073000"/>
              <a:gd name="connsiteY2" fmla="*/ 0 h 398620"/>
              <a:gd name="connsiteX3" fmla="*/ 2073000 w 2073000"/>
              <a:gd name="connsiteY3" fmla="*/ 39862 h 398620"/>
              <a:gd name="connsiteX4" fmla="*/ 2073000 w 2073000"/>
              <a:gd name="connsiteY4" fmla="*/ 358758 h 398620"/>
              <a:gd name="connsiteX5" fmla="*/ 2033138 w 2073000"/>
              <a:gd name="connsiteY5" fmla="*/ 398620 h 398620"/>
              <a:gd name="connsiteX6" fmla="*/ 39862 w 2073000"/>
              <a:gd name="connsiteY6" fmla="*/ 398620 h 398620"/>
              <a:gd name="connsiteX7" fmla="*/ 0 w 2073000"/>
              <a:gd name="connsiteY7" fmla="*/ 358758 h 398620"/>
              <a:gd name="connsiteX8" fmla="*/ 0 w 2073000"/>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000" h="398620">
                <a:moveTo>
                  <a:pt x="0" y="39862"/>
                </a:moveTo>
                <a:cubicBezTo>
                  <a:pt x="0" y="17847"/>
                  <a:pt x="17847" y="0"/>
                  <a:pt x="39862" y="0"/>
                </a:cubicBezTo>
                <a:lnTo>
                  <a:pt x="2033138" y="0"/>
                </a:lnTo>
                <a:cubicBezTo>
                  <a:pt x="2055153" y="0"/>
                  <a:pt x="2073000" y="17847"/>
                  <a:pt x="2073000" y="39862"/>
                </a:cubicBezTo>
                <a:lnTo>
                  <a:pt x="2073000" y="358758"/>
                </a:lnTo>
                <a:cubicBezTo>
                  <a:pt x="2073000" y="380773"/>
                  <a:pt x="2055153" y="398620"/>
                  <a:pt x="2033138"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Leverandør av programmering, trening og opplæring av algoritme</a:t>
            </a:r>
          </a:p>
        </p:txBody>
      </p:sp>
      <p:sp>
        <p:nvSpPr>
          <p:cNvPr id="22" name="Frihåndsform 27">
            <a:extLst>
              <a:ext uri="{FF2B5EF4-FFF2-40B4-BE49-F238E27FC236}">
                <a16:creationId xmlns:a16="http://schemas.microsoft.com/office/drawing/2014/main" id="{2A9DE923-A495-4580-AEDE-CEBD2714F2ED}"/>
              </a:ext>
            </a:extLst>
          </p:cNvPr>
          <p:cNvSpPr/>
          <p:nvPr/>
        </p:nvSpPr>
        <p:spPr>
          <a:xfrm>
            <a:off x="4427716" y="3243667"/>
            <a:ext cx="2578430" cy="398620"/>
          </a:xfrm>
          <a:custGeom>
            <a:avLst/>
            <a:gdLst>
              <a:gd name="connsiteX0" fmla="*/ 0 w 2073000"/>
              <a:gd name="connsiteY0" fmla="*/ 39862 h 398620"/>
              <a:gd name="connsiteX1" fmla="*/ 39862 w 2073000"/>
              <a:gd name="connsiteY1" fmla="*/ 0 h 398620"/>
              <a:gd name="connsiteX2" fmla="*/ 2033138 w 2073000"/>
              <a:gd name="connsiteY2" fmla="*/ 0 h 398620"/>
              <a:gd name="connsiteX3" fmla="*/ 2073000 w 2073000"/>
              <a:gd name="connsiteY3" fmla="*/ 39862 h 398620"/>
              <a:gd name="connsiteX4" fmla="*/ 2073000 w 2073000"/>
              <a:gd name="connsiteY4" fmla="*/ 358758 h 398620"/>
              <a:gd name="connsiteX5" fmla="*/ 2033138 w 2073000"/>
              <a:gd name="connsiteY5" fmla="*/ 398620 h 398620"/>
              <a:gd name="connsiteX6" fmla="*/ 39862 w 2073000"/>
              <a:gd name="connsiteY6" fmla="*/ 398620 h 398620"/>
              <a:gd name="connsiteX7" fmla="*/ 0 w 2073000"/>
              <a:gd name="connsiteY7" fmla="*/ 358758 h 398620"/>
              <a:gd name="connsiteX8" fmla="*/ 0 w 2073000"/>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000" h="398620">
                <a:moveTo>
                  <a:pt x="0" y="39862"/>
                </a:moveTo>
                <a:cubicBezTo>
                  <a:pt x="0" y="17847"/>
                  <a:pt x="17847" y="0"/>
                  <a:pt x="39862" y="0"/>
                </a:cubicBezTo>
                <a:lnTo>
                  <a:pt x="2033138" y="0"/>
                </a:lnTo>
                <a:cubicBezTo>
                  <a:pt x="2055153" y="0"/>
                  <a:pt x="2073000" y="17847"/>
                  <a:pt x="2073000" y="39862"/>
                </a:cubicBezTo>
                <a:lnTo>
                  <a:pt x="2073000" y="358758"/>
                </a:lnTo>
                <a:cubicBezTo>
                  <a:pt x="2073000" y="380773"/>
                  <a:pt x="2055153" y="398620"/>
                  <a:pt x="2033138"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Kunde / Bruker av AI</a:t>
            </a:r>
          </a:p>
        </p:txBody>
      </p:sp>
      <p:sp>
        <p:nvSpPr>
          <p:cNvPr id="23" name="Frihåndsform 29">
            <a:extLst>
              <a:ext uri="{FF2B5EF4-FFF2-40B4-BE49-F238E27FC236}">
                <a16:creationId xmlns:a16="http://schemas.microsoft.com/office/drawing/2014/main" id="{26821D4E-7111-459D-AE4F-97E31BB16141}"/>
              </a:ext>
            </a:extLst>
          </p:cNvPr>
          <p:cNvSpPr/>
          <p:nvPr/>
        </p:nvSpPr>
        <p:spPr>
          <a:xfrm>
            <a:off x="2246201" y="4036113"/>
            <a:ext cx="2171210" cy="398620"/>
          </a:xfrm>
          <a:custGeom>
            <a:avLst/>
            <a:gdLst>
              <a:gd name="connsiteX0" fmla="*/ 0 w 1594481"/>
              <a:gd name="connsiteY0" fmla="*/ 39862 h 398620"/>
              <a:gd name="connsiteX1" fmla="*/ 39862 w 1594481"/>
              <a:gd name="connsiteY1" fmla="*/ 0 h 398620"/>
              <a:gd name="connsiteX2" fmla="*/ 1554619 w 1594481"/>
              <a:gd name="connsiteY2" fmla="*/ 0 h 398620"/>
              <a:gd name="connsiteX3" fmla="*/ 1594481 w 1594481"/>
              <a:gd name="connsiteY3" fmla="*/ 39862 h 398620"/>
              <a:gd name="connsiteX4" fmla="*/ 1594481 w 1594481"/>
              <a:gd name="connsiteY4" fmla="*/ 358758 h 398620"/>
              <a:gd name="connsiteX5" fmla="*/ 1554619 w 1594481"/>
              <a:gd name="connsiteY5" fmla="*/ 398620 h 398620"/>
              <a:gd name="connsiteX6" fmla="*/ 39862 w 1594481"/>
              <a:gd name="connsiteY6" fmla="*/ 398620 h 398620"/>
              <a:gd name="connsiteX7" fmla="*/ 0 w 1594481"/>
              <a:gd name="connsiteY7" fmla="*/ 358758 h 398620"/>
              <a:gd name="connsiteX8" fmla="*/ 0 w 1594481"/>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481" h="398620">
                <a:moveTo>
                  <a:pt x="0" y="39862"/>
                </a:moveTo>
                <a:cubicBezTo>
                  <a:pt x="0" y="17847"/>
                  <a:pt x="17847" y="0"/>
                  <a:pt x="39862" y="0"/>
                </a:cubicBezTo>
                <a:lnTo>
                  <a:pt x="1554619" y="0"/>
                </a:lnTo>
                <a:cubicBezTo>
                  <a:pt x="1576634" y="0"/>
                  <a:pt x="1594481" y="17847"/>
                  <a:pt x="1594481" y="39862"/>
                </a:cubicBezTo>
                <a:lnTo>
                  <a:pt x="1594481" y="358758"/>
                </a:lnTo>
                <a:cubicBezTo>
                  <a:pt x="1594481" y="380773"/>
                  <a:pt x="1576634" y="398620"/>
                  <a:pt x="1554619" y="398620"/>
                </a:cubicBezTo>
                <a:lnTo>
                  <a:pt x="39862" y="398620"/>
                </a:lnTo>
                <a:cubicBezTo>
                  <a:pt x="17847" y="398620"/>
                  <a:pt x="0" y="380773"/>
                  <a:pt x="0" y="358758"/>
                </a:cubicBezTo>
                <a:lnTo>
                  <a:pt x="0" y="39862"/>
                </a:lnTo>
                <a:close/>
              </a:path>
            </a:pathLst>
          </a:custGeom>
          <a:solidFill>
            <a:schemeClr val="accent5">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AI brukes i eget produkt for videresalg</a:t>
            </a:r>
          </a:p>
        </p:txBody>
      </p:sp>
      <p:sp>
        <p:nvSpPr>
          <p:cNvPr id="24" name="Frihåndsform 31">
            <a:extLst>
              <a:ext uri="{FF2B5EF4-FFF2-40B4-BE49-F238E27FC236}">
                <a16:creationId xmlns:a16="http://schemas.microsoft.com/office/drawing/2014/main" id="{52E208BC-CC01-4233-9E6F-C716ABD30A4C}"/>
              </a:ext>
            </a:extLst>
          </p:cNvPr>
          <p:cNvSpPr/>
          <p:nvPr/>
        </p:nvSpPr>
        <p:spPr>
          <a:xfrm>
            <a:off x="3597567" y="4741717"/>
            <a:ext cx="1594481" cy="398620"/>
          </a:xfrm>
          <a:custGeom>
            <a:avLst/>
            <a:gdLst>
              <a:gd name="connsiteX0" fmla="*/ 0 w 1594481"/>
              <a:gd name="connsiteY0" fmla="*/ 39862 h 398620"/>
              <a:gd name="connsiteX1" fmla="*/ 39862 w 1594481"/>
              <a:gd name="connsiteY1" fmla="*/ 0 h 398620"/>
              <a:gd name="connsiteX2" fmla="*/ 1554619 w 1594481"/>
              <a:gd name="connsiteY2" fmla="*/ 0 h 398620"/>
              <a:gd name="connsiteX3" fmla="*/ 1594481 w 1594481"/>
              <a:gd name="connsiteY3" fmla="*/ 39862 h 398620"/>
              <a:gd name="connsiteX4" fmla="*/ 1594481 w 1594481"/>
              <a:gd name="connsiteY4" fmla="*/ 358758 h 398620"/>
              <a:gd name="connsiteX5" fmla="*/ 1554619 w 1594481"/>
              <a:gd name="connsiteY5" fmla="*/ 398620 h 398620"/>
              <a:gd name="connsiteX6" fmla="*/ 39862 w 1594481"/>
              <a:gd name="connsiteY6" fmla="*/ 398620 h 398620"/>
              <a:gd name="connsiteX7" fmla="*/ 0 w 1594481"/>
              <a:gd name="connsiteY7" fmla="*/ 358758 h 398620"/>
              <a:gd name="connsiteX8" fmla="*/ 0 w 1594481"/>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481" h="398620">
                <a:moveTo>
                  <a:pt x="0" y="39862"/>
                </a:moveTo>
                <a:cubicBezTo>
                  <a:pt x="0" y="17847"/>
                  <a:pt x="17847" y="0"/>
                  <a:pt x="39862" y="0"/>
                </a:cubicBezTo>
                <a:lnTo>
                  <a:pt x="1554619" y="0"/>
                </a:lnTo>
                <a:cubicBezTo>
                  <a:pt x="1576634" y="0"/>
                  <a:pt x="1594481" y="17847"/>
                  <a:pt x="1594481" y="39862"/>
                </a:cubicBezTo>
                <a:lnTo>
                  <a:pt x="1594481" y="358758"/>
                </a:lnTo>
                <a:cubicBezTo>
                  <a:pt x="1594481" y="380773"/>
                  <a:pt x="1576634" y="398620"/>
                  <a:pt x="1554619"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Kunde</a:t>
            </a:r>
          </a:p>
        </p:txBody>
      </p:sp>
      <p:sp>
        <p:nvSpPr>
          <p:cNvPr id="25" name="Frihåndsform 33">
            <a:extLst>
              <a:ext uri="{FF2B5EF4-FFF2-40B4-BE49-F238E27FC236}">
                <a16:creationId xmlns:a16="http://schemas.microsoft.com/office/drawing/2014/main" id="{523E1788-86C6-4446-88A1-1CC509D83841}"/>
              </a:ext>
            </a:extLst>
          </p:cNvPr>
          <p:cNvSpPr/>
          <p:nvPr/>
        </p:nvSpPr>
        <p:spPr>
          <a:xfrm>
            <a:off x="1895704" y="4741717"/>
            <a:ext cx="1594481" cy="398620"/>
          </a:xfrm>
          <a:custGeom>
            <a:avLst/>
            <a:gdLst>
              <a:gd name="connsiteX0" fmla="*/ 0 w 1594481"/>
              <a:gd name="connsiteY0" fmla="*/ 39862 h 398620"/>
              <a:gd name="connsiteX1" fmla="*/ 39862 w 1594481"/>
              <a:gd name="connsiteY1" fmla="*/ 0 h 398620"/>
              <a:gd name="connsiteX2" fmla="*/ 1554619 w 1594481"/>
              <a:gd name="connsiteY2" fmla="*/ 0 h 398620"/>
              <a:gd name="connsiteX3" fmla="*/ 1594481 w 1594481"/>
              <a:gd name="connsiteY3" fmla="*/ 39862 h 398620"/>
              <a:gd name="connsiteX4" fmla="*/ 1594481 w 1594481"/>
              <a:gd name="connsiteY4" fmla="*/ 358758 h 398620"/>
              <a:gd name="connsiteX5" fmla="*/ 1554619 w 1594481"/>
              <a:gd name="connsiteY5" fmla="*/ 398620 h 398620"/>
              <a:gd name="connsiteX6" fmla="*/ 39862 w 1594481"/>
              <a:gd name="connsiteY6" fmla="*/ 398620 h 398620"/>
              <a:gd name="connsiteX7" fmla="*/ 0 w 1594481"/>
              <a:gd name="connsiteY7" fmla="*/ 358758 h 398620"/>
              <a:gd name="connsiteX8" fmla="*/ 0 w 1594481"/>
              <a:gd name="connsiteY8" fmla="*/ 39862 h 3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481" h="398620">
                <a:moveTo>
                  <a:pt x="0" y="39862"/>
                </a:moveTo>
                <a:cubicBezTo>
                  <a:pt x="0" y="17847"/>
                  <a:pt x="17847" y="0"/>
                  <a:pt x="39862" y="0"/>
                </a:cubicBezTo>
                <a:lnTo>
                  <a:pt x="1554619" y="0"/>
                </a:lnTo>
                <a:cubicBezTo>
                  <a:pt x="1576634" y="0"/>
                  <a:pt x="1594481" y="17847"/>
                  <a:pt x="1594481" y="39862"/>
                </a:cubicBezTo>
                <a:lnTo>
                  <a:pt x="1594481" y="358758"/>
                </a:lnTo>
                <a:cubicBezTo>
                  <a:pt x="1594481" y="380773"/>
                  <a:pt x="1576634" y="398620"/>
                  <a:pt x="1554619" y="398620"/>
                </a:cubicBezTo>
                <a:lnTo>
                  <a:pt x="39862" y="398620"/>
                </a:lnTo>
                <a:cubicBezTo>
                  <a:pt x="17847" y="398620"/>
                  <a:pt x="0" y="380773"/>
                  <a:pt x="0" y="358758"/>
                </a:cubicBezTo>
                <a:lnTo>
                  <a:pt x="0" y="3986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55" tIns="42155" rIns="42155" bIns="42155"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Tredjepart</a:t>
            </a:r>
          </a:p>
        </p:txBody>
      </p:sp>
      <p:sp>
        <p:nvSpPr>
          <p:cNvPr id="26" name="Avrundet rektangel 4">
            <a:extLst>
              <a:ext uri="{FF2B5EF4-FFF2-40B4-BE49-F238E27FC236}">
                <a16:creationId xmlns:a16="http://schemas.microsoft.com/office/drawing/2014/main" id="{5179F849-D7F2-4119-AEEC-201129917D82}"/>
              </a:ext>
            </a:extLst>
          </p:cNvPr>
          <p:cNvSpPr/>
          <p:nvPr/>
        </p:nvSpPr>
        <p:spPr>
          <a:xfrm>
            <a:off x="4790618" y="4036113"/>
            <a:ext cx="2008351" cy="399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AI brukes i egne produksjonsprosesser</a:t>
            </a:r>
          </a:p>
        </p:txBody>
      </p:sp>
      <p:sp>
        <p:nvSpPr>
          <p:cNvPr id="27" name="Avrundet rektangel 6">
            <a:extLst>
              <a:ext uri="{FF2B5EF4-FFF2-40B4-BE49-F238E27FC236}">
                <a16:creationId xmlns:a16="http://schemas.microsoft.com/office/drawing/2014/main" id="{E42C3BF6-1AF6-4D42-9220-CE01AF34A8F9}"/>
              </a:ext>
            </a:extLst>
          </p:cNvPr>
          <p:cNvSpPr/>
          <p:nvPr/>
        </p:nvSpPr>
        <p:spPr>
          <a:xfrm>
            <a:off x="7337163" y="4036113"/>
            <a:ext cx="2174535" cy="399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AI brukes til å samvirke med kunder / leverandører</a:t>
            </a:r>
          </a:p>
        </p:txBody>
      </p:sp>
      <p:sp>
        <p:nvSpPr>
          <p:cNvPr id="28" name="Avrundet rektangel 10">
            <a:extLst>
              <a:ext uri="{FF2B5EF4-FFF2-40B4-BE49-F238E27FC236}">
                <a16:creationId xmlns:a16="http://schemas.microsoft.com/office/drawing/2014/main" id="{4AEAA402-ADF4-4B8C-817A-24EC8F2103CF}"/>
              </a:ext>
            </a:extLst>
          </p:cNvPr>
          <p:cNvSpPr/>
          <p:nvPr/>
        </p:nvSpPr>
        <p:spPr>
          <a:xfrm>
            <a:off x="6516394" y="4762815"/>
            <a:ext cx="1594800" cy="39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Kunde</a:t>
            </a:r>
          </a:p>
        </p:txBody>
      </p:sp>
      <p:sp>
        <p:nvSpPr>
          <p:cNvPr id="29" name="Avrundet rektangel 12">
            <a:extLst>
              <a:ext uri="{FF2B5EF4-FFF2-40B4-BE49-F238E27FC236}">
                <a16:creationId xmlns:a16="http://schemas.microsoft.com/office/drawing/2014/main" id="{893C3A55-11E0-45AC-B0E2-C1B687273D4F}"/>
              </a:ext>
            </a:extLst>
          </p:cNvPr>
          <p:cNvSpPr/>
          <p:nvPr/>
        </p:nvSpPr>
        <p:spPr>
          <a:xfrm>
            <a:off x="8216275" y="4762815"/>
            <a:ext cx="1594800" cy="39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FFFF"/>
                </a:solidFill>
                <a:effectLst/>
                <a:uLnTx/>
                <a:uFillTx/>
                <a:latin typeface="Open Sans"/>
                <a:ea typeface="+mn-ea"/>
                <a:cs typeface="+mn-cs"/>
              </a:rPr>
              <a:t>Leverandør</a:t>
            </a:r>
          </a:p>
        </p:txBody>
      </p:sp>
      <p:cxnSp>
        <p:nvCxnSpPr>
          <p:cNvPr id="30" name="Rett pil 36">
            <a:extLst>
              <a:ext uri="{FF2B5EF4-FFF2-40B4-BE49-F238E27FC236}">
                <a16:creationId xmlns:a16="http://schemas.microsoft.com/office/drawing/2014/main" id="{9BD5018D-6E06-4D16-9FEF-6E4565F58177}"/>
              </a:ext>
            </a:extLst>
          </p:cNvPr>
          <p:cNvCxnSpPr/>
          <p:nvPr/>
        </p:nvCxnSpPr>
        <p:spPr>
          <a:xfrm flipH="1">
            <a:off x="3959226" y="3591556"/>
            <a:ext cx="441522" cy="29248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1" name="Rett pil 41">
            <a:extLst>
              <a:ext uri="{FF2B5EF4-FFF2-40B4-BE49-F238E27FC236}">
                <a16:creationId xmlns:a16="http://schemas.microsoft.com/office/drawing/2014/main" id="{4F40CA97-41DF-46C5-957F-E54CB071B39E}"/>
              </a:ext>
            </a:extLst>
          </p:cNvPr>
          <p:cNvCxnSpPr>
            <a:cxnSpLocks/>
          </p:cNvCxnSpPr>
          <p:nvPr/>
        </p:nvCxnSpPr>
        <p:spPr>
          <a:xfrm>
            <a:off x="3686073" y="4434733"/>
            <a:ext cx="731337" cy="306004"/>
          </a:xfrm>
          <a:prstGeom prst="straightConnector1">
            <a:avLst/>
          </a:prstGeom>
          <a:ln w="889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42">
            <a:extLst>
              <a:ext uri="{FF2B5EF4-FFF2-40B4-BE49-F238E27FC236}">
                <a16:creationId xmlns:a16="http://schemas.microsoft.com/office/drawing/2014/main" id="{F98D1412-8A22-4189-8DAA-0DA7CE68ACCE}"/>
              </a:ext>
            </a:extLst>
          </p:cNvPr>
          <p:cNvCxnSpPr>
            <a:cxnSpLocks/>
          </p:cNvCxnSpPr>
          <p:nvPr/>
        </p:nvCxnSpPr>
        <p:spPr>
          <a:xfrm flipH="1">
            <a:off x="2606467" y="4434733"/>
            <a:ext cx="847106" cy="292147"/>
          </a:xfrm>
          <a:prstGeom prst="straightConnector1">
            <a:avLst/>
          </a:prstGeom>
          <a:ln w="889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Pil: U-sving 32">
            <a:extLst>
              <a:ext uri="{FF2B5EF4-FFF2-40B4-BE49-F238E27FC236}">
                <a16:creationId xmlns:a16="http://schemas.microsoft.com/office/drawing/2014/main" id="{9787BE94-B388-4748-8FED-FAEDE328C5F9}"/>
              </a:ext>
            </a:extLst>
          </p:cNvPr>
          <p:cNvSpPr/>
          <p:nvPr/>
        </p:nvSpPr>
        <p:spPr>
          <a:xfrm rot="16200000" flipH="1">
            <a:off x="3001279" y="2170533"/>
            <a:ext cx="2022906" cy="819140"/>
          </a:xfrm>
          <a:prstGeom prst="utur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4" name="Bildeforklaring: linje 9">
            <a:extLst>
              <a:ext uri="{FF2B5EF4-FFF2-40B4-BE49-F238E27FC236}">
                <a16:creationId xmlns:a16="http://schemas.microsoft.com/office/drawing/2014/main" id="{B0A5CD9F-93A7-4231-882B-857F2A81BC2A}"/>
              </a:ext>
            </a:extLst>
          </p:cNvPr>
          <p:cNvSpPr/>
          <p:nvPr/>
        </p:nvSpPr>
        <p:spPr>
          <a:xfrm>
            <a:off x="1265239" y="1598543"/>
            <a:ext cx="2170216" cy="547037"/>
          </a:xfrm>
          <a:prstGeom prst="borderCallout1">
            <a:avLst>
              <a:gd name="adj1" fmla="val 36457"/>
              <a:gd name="adj2" fmla="val 99862"/>
              <a:gd name="adj3" fmla="val 177144"/>
              <a:gd name="adj4" fmla="val 109596"/>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bg1"/>
                </a:solidFill>
              </a:rPr>
              <a:t>Hvilke</a:t>
            </a:r>
            <a:r>
              <a:rPr lang="nb-NO" sz="1200" dirty="0"/>
              <a:t> data finnes i hvilke siloer og i hvilket format?</a:t>
            </a:r>
            <a:endParaRPr lang="nb-NO" sz="1200" dirty="0">
              <a:solidFill>
                <a:schemeClr val="accent2"/>
              </a:solidFill>
            </a:endParaRPr>
          </a:p>
        </p:txBody>
      </p:sp>
      <p:sp>
        <p:nvSpPr>
          <p:cNvPr id="35" name="Bildeforklaring: linje 10">
            <a:extLst>
              <a:ext uri="{FF2B5EF4-FFF2-40B4-BE49-F238E27FC236}">
                <a16:creationId xmlns:a16="http://schemas.microsoft.com/office/drawing/2014/main" id="{16EF2D03-D359-421D-A825-552F1714C866}"/>
              </a:ext>
            </a:extLst>
          </p:cNvPr>
          <p:cNvSpPr/>
          <p:nvPr/>
        </p:nvSpPr>
        <p:spPr>
          <a:xfrm>
            <a:off x="7815874" y="2306756"/>
            <a:ext cx="1987746" cy="289300"/>
          </a:xfrm>
          <a:prstGeom prst="borderCallout1">
            <a:avLst>
              <a:gd name="adj1" fmla="val 40058"/>
              <a:gd name="adj2" fmla="val 970"/>
              <a:gd name="adj3" fmla="val -20543"/>
              <a:gd name="adj4" fmla="val -41493"/>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Krenket databasevern?</a:t>
            </a:r>
            <a:endParaRPr lang="nb-NO" sz="1200" dirty="0">
              <a:solidFill>
                <a:schemeClr val="accent2"/>
              </a:solidFill>
            </a:endParaRPr>
          </a:p>
        </p:txBody>
      </p:sp>
      <p:sp>
        <p:nvSpPr>
          <p:cNvPr id="36" name="Bildeforklaring: linje 10">
            <a:extLst>
              <a:ext uri="{FF2B5EF4-FFF2-40B4-BE49-F238E27FC236}">
                <a16:creationId xmlns:a16="http://schemas.microsoft.com/office/drawing/2014/main" id="{C7D40E52-11FB-40D2-AE07-22095D15B810}"/>
              </a:ext>
            </a:extLst>
          </p:cNvPr>
          <p:cNvSpPr/>
          <p:nvPr/>
        </p:nvSpPr>
        <p:spPr>
          <a:xfrm>
            <a:off x="7807517" y="2741449"/>
            <a:ext cx="1987746" cy="409580"/>
          </a:xfrm>
          <a:prstGeom prst="borderCallout1">
            <a:avLst>
              <a:gd name="adj1" fmla="val 61394"/>
              <a:gd name="adj2" fmla="val -1097"/>
              <a:gd name="adj3" fmla="val -104450"/>
              <a:gd name="adj4" fmla="val -4133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Garantiansvar for datakvalitet?</a:t>
            </a:r>
            <a:endParaRPr lang="nb-NO" sz="1200" dirty="0">
              <a:solidFill>
                <a:schemeClr val="accent2"/>
              </a:solidFill>
            </a:endParaRPr>
          </a:p>
        </p:txBody>
      </p:sp>
      <p:sp>
        <p:nvSpPr>
          <p:cNvPr id="37" name="Bildeforklaring: linje 9">
            <a:extLst>
              <a:ext uri="{FF2B5EF4-FFF2-40B4-BE49-F238E27FC236}">
                <a16:creationId xmlns:a16="http://schemas.microsoft.com/office/drawing/2014/main" id="{8175D7D7-22F6-42F3-9CD5-E0DCCCD65B7E}"/>
              </a:ext>
            </a:extLst>
          </p:cNvPr>
          <p:cNvSpPr/>
          <p:nvPr/>
        </p:nvSpPr>
        <p:spPr>
          <a:xfrm>
            <a:off x="1265239" y="2447986"/>
            <a:ext cx="2170216" cy="547037"/>
          </a:xfrm>
          <a:prstGeom prst="borderCallout1">
            <a:avLst>
              <a:gd name="adj1" fmla="val 74021"/>
              <a:gd name="adj2" fmla="val 99862"/>
              <a:gd name="adj3" fmla="val 27898"/>
              <a:gd name="adj4" fmla="val 109596"/>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bg1"/>
                </a:solidFill>
              </a:rPr>
              <a:t>Tilstrekkelig </a:t>
            </a:r>
            <a:r>
              <a:rPr lang="nb-NO" sz="1200" dirty="0">
                <a:solidFill>
                  <a:schemeClr val="accent2"/>
                </a:solidFill>
              </a:rPr>
              <a:t>kvalitet</a:t>
            </a:r>
            <a:r>
              <a:rPr lang="nb-NO" sz="1200" dirty="0">
                <a:solidFill>
                  <a:schemeClr val="bg1"/>
                </a:solidFill>
              </a:rPr>
              <a:t> og </a:t>
            </a:r>
            <a:r>
              <a:rPr lang="nb-NO" sz="1200" dirty="0">
                <a:solidFill>
                  <a:schemeClr val="accent2"/>
                </a:solidFill>
              </a:rPr>
              <a:t>mengde</a:t>
            </a:r>
            <a:r>
              <a:rPr lang="nb-NO" sz="1200" dirty="0">
                <a:solidFill>
                  <a:schemeClr val="bg1"/>
                </a:solidFill>
              </a:rPr>
              <a:t> til formålet</a:t>
            </a:r>
            <a:r>
              <a:rPr lang="nb-NO" sz="1200" dirty="0"/>
              <a:t>?</a:t>
            </a:r>
            <a:endParaRPr lang="nb-NO" sz="1200" dirty="0">
              <a:solidFill>
                <a:schemeClr val="accent2"/>
              </a:solidFill>
            </a:endParaRPr>
          </a:p>
        </p:txBody>
      </p:sp>
      <p:sp>
        <p:nvSpPr>
          <p:cNvPr id="38" name="Bildeforklaring: linje 10">
            <a:extLst>
              <a:ext uri="{FF2B5EF4-FFF2-40B4-BE49-F238E27FC236}">
                <a16:creationId xmlns:a16="http://schemas.microsoft.com/office/drawing/2014/main" id="{FE8EACE7-366F-4DDB-9963-F5A1B18C00A3}"/>
              </a:ext>
            </a:extLst>
          </p:cNvPr>
          <p:cNvSpPr/>
          <p:nvPr/>
        </p:nvSpPr>
        <p:spPr>
          <a:xfrm>
            <a:off x="7823329" y="1224895"/>
            <a:ext cx="1987746" cy="289300"/>
          </a:xfrm>
          <a:prstGeom prst="borderCallout1">
            <a:avLst>
              <a:gd name="adj1" fmla="val 61367"/>
              <a:gd name="adj2" fmla="val 1488"/>
              <a:gd name="adj3" fmla="val 112793"/>
              <a:gd name="adj4" fmla="val -45562"/>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Vanhjemmel?</a:t>
            </a:r>
            <a:endParaRPr lang="nb-NO" sz="1200" dirty="0">
              <a:solidFill>
                <a:schemeClr val="accent2"/>
              </a:solidFill>
            </a:endParaRPr>
          </a:p>
        </p:txBody>
      </p:sp>
      <p:sp>
        <p:nvSpPr>
          <p:cNvPr id="39" name="Bildeforklaring: linje 10">
            <a:extLst>
              <a:ext uri="{FF2B5EF4-FFF2-40B4-BE49-F238E27FC236}">
                <a16:creationId xmlns:a16="http://schemas.microsoft.com/office/drawing/2014/main" id="{49E2796B-319E-4F07-B568-0751E878A590}"/>
              </a:ext>
            </a:extLst>
          </p:cNvPr>
          <p:cNvSpPr/>
          <p:nvPr/>
        </p:nvSpPr>
        <p:spPr>
          <a:xfrm>
            <a:off x="7823329" y="1641655"/>
            <a:ext cx="1987746" cy="289300"/>
          </a:xfrm>
          <a:prstGeom prst="borderCallout1">
            <a:avLst>
              <a:gd name="adj1" fmla="val 68469"/>
              <a:gd name="adj2" fmla="val -63"/>
              <a:gd name="adj3" fmla="val -5161"/>
              <a:gd name="adj4" fmla="val -43907"/>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Personopplysninger?</a:t>
            </a:r>
            <a:endParaRPr lang="nb-NO" sz="1200" dirty="0">
              <a:solidFill>
                <a:schemeClr val="accent2"/>
              </a:solidFill>
            </a:endParaRPr>
          </a:p>
        </p:txBody>
      </p:sp>
      <p:sp>
        <p:nvSpPr>
          <p:cNvPr id="40" name="Rektangel 39">
            <a:extLst>
              <a:ext uri="{FF2B5EF4-FFF2-40B4-BE49-F238E27FC236}">
                <a16:creationId xmlns:a16="http://schemas.microsoft.com/office/drawing/2014/main" id="{502B4028-C1A1-4AD8-8850-5541D8B29F70}"/>
              </a:ext>
            </a:extLst>
          </p:cNvPr>
          <p:cNvSpPr/>
          <p:nvPr/>
        </p:nvSpPr>
        <p:spPr>
          <a:xfrm>
            <a:off x="2723900" y="5704851"/>
            <a:ext cx="1782719" cy="2837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Produktansvarsreglene</a:t>
            </a:r>
            <a:endParaRPr lang="nb-NO" sz="900" dirty="0"/>
          </a:p>
        </p:txBody>
      </p:sp>
      <p:cxnSp>
        <p:nvCxnSpPr>
          <p:cNvPr id="41" name="Rett pilkobling 40">
            <a:extLst>
              <a:ext uri="{FF2B5EF4-FFF2-40B4-BE49-F238E27FC236}">
                <a16:creationId xmlns:a16="http://schemas.microsoft.com/office/drawing/2014/main" id="{59DB93CA-017C-4D33-99D5-8709F38CDE60}"/>
              </a:ext>
            </a:extLst>
          </p:cNvPr>
          <p:cNvCxnSpPr>
            <a:cxnSpLocks/>
          </p:cNvCxnSpPr>
          <p:nvPr/>
        </p:nvCxnSpPr>
        <p:spPr>
          <a:xfrm flipV="1">
            <a:off x="3177578" y="5138618"/>
            <a:ext cx="0" cy="566234"/>
          </a:xfrm>
          <a:prstGeom prst="straightConnector1">
            <a:avLst/>
          </a:prstGeom>
          <a:ln w="444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Rett pilkobling 41">
            <a:extLst>
              <a:ext uri="{FF2B5EF4-FFF2-40B4-BE49-F238E27FC236}">
                <a16:creationId xmlns:a16="http://schemas.microsoft.com/office/drawing/2014/main" id="{CE9765F0-47FC-4000-912B-90D11165B98F}"/>
              </a:ext>
            </a:extLst>
          </p:cNvPr>
          <p:cNvCxnSpPr>
            <a:cxnSpLocks/>
          </p:cNvCxnSpPr>
          <p:nvPr/>
        </p:nvCxnSpPr>
        <p:spPr>
          <a:xfrm flipV="1">
            <a:off x="3977678" y="5138618"/>
            <a:ext cx="0" cy="566234"/>
          </a:xfrm>
          <a:prstGeom prst="straightConnector1">
            <a:avLst/>
          </a:prstGeom>
          <a:ln w="444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TekstSylinder 42">
            <a:extLst>
              <a:ext uri="{FF2B5EF4-FFF2-40B4-BE49-F238E27FC236}">
                <a16:creationId xmlns:a16="http://schemas.microsoft.com/office/drawing/2014/main" id="{A589CF64-2078-4C5E-B5FE-20010E04A4F8}"/>
              </a:ext>
            </a:extLst>
          </p:cNvPr>
          <p:cNvSpPr txBox="1"/>
          <p:nvPr/>
        </p:nvSpPr>
        <p:spPr>
          <a:xfrm>
            <a:off x="5149340" y="5336086"/>
            <a:ext cx="1718926" cy="461665"/>
          </a:xfrm>
          <a:prstGeom prst="rect">
            <a:avLst/>
          </a:prstGeom>
          <a:solidFill>
            <a:schemeClr val="accent2">
              <a:lumMod val="20000"/>
              <a:lumOff val="80000"/>
            </a:schemeClr>
          </a:solidFill>
        </p:spPr>
        <p:txBody>
          <a:bodyPr wrap="square" rtlCol="0">
            <a:spAutoFit/>
          </a:bodyPr>
          <a:lstStyle/>
          <a:p>
            <a:r>
              <a:rPr lang="nb-NO" sz="1200" i="1" u="sng" dirty="0"/>
              <a:t>Er</a:t>
            </a:r>
            <a:r>
              <a:rPr lang="nb-NO" sz="1200" dirty="0"/>
              <a:t> utviklingen en mangel?</a:t>
            </a:r>
          </a:p>
        </p:txBody>
      </p:sp>
      <p:sp>
        <p:nvSpPr>
          <p:cNvPr id="44" name="TekstSylinder 43">
            <a:extLst>
              <a:ext uri="{FF2B5EF4-FFF2-40B4-BE49-F238E27FC236}">
                <a16:creationId xmlns:a16="http://schemas.microsoft.com/office/drawing/2014/main" id="{C970F640-6AC9-47CB-AE82-3469AAFEB94F}"/>
              </a:ext>
            </a:extLst>
          </p:cNvPr>
          <p:cNvSpPr txBox="1"/>
          <p:nvPr/>
        </p:nvSpPr>
        <p:spPr>
          <a:xfrm>
            <a:off x="5160462" y="6261231"/>
            <a:ext cx="1718926" cy="461665"/>
          </a:xfrm>
          <a:prstGeom prst="rect">
            <a:avLst/>
          </a:prstGeom>
          <a:solidFill>
            <a:schemeClr val="accent2">
              <a:lumMod val="20000"/>
              <a:lumOff val="80000"/>
            </a:schemeClr>
          </a:solidFill>
        </p:spPr>
        <p:txBody>
          <a:bodyPr wrap="square" rtlCol="0">
            <a:spAutoFit/>
          </a:bodyPr>
          <a:lstStyle/>
          <a:p>
            <a:r>
              <a:rPr lang="nb-NO" sz="1200" dirty="0"/>
              <a:t>Hva har forårsaket feilen?</a:t>
            </a:r>
          </a:p>
        </p:txBody>
      </p:sp>
      <p:cxnSp>
        <p:nvCxnSpPr>
          <p:cNvPr id="45" name="Rett pilkobling 44">
            <a:extLst>
              <a:ext uri="{FF2B5EF4-FFF2-40B4-BE49-F238E27FC236}">
                <a16:creationId xmlns:a16="http://schemas.microsoft.com/office/drawing/2014/main" id="{A719DCC7-15A3-4460-98AA-2A801C902009}"/>
              </a:ext>
            </a:extLst>
          </p:cNvPr>
          <p:cNvCxnSpPr>
            <a:cxnSpLocks/>
          </p:cNvCxnSpPr>
          <p:nvPr/>
        </p:nvCxnSpPr>
        <p:spPr>
          <a:xfrm>
            <a:off x="6008803" y="5774573"/>
            <a:ext cx="11122" cy="486658"/>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Rett pilkobling 45">
            <a:extLst>
              <a:ext uri="{FF2B5EF4-FFF2-40B4-BE49-F238E27FC236}">
                <a16:creationId xmlns:a16="http://schemas.microsoft.com/office/drawing/2014/main" id="{D0D78DE9-2305-4306-B820-FBC986DC9B53}"/>
              </a:ext>
            </a:extLst>
          </p:cNvPr>
          <p:cNvCxnSpPr>
            <a:cxnSpLocks/>
          </p:cNvCxnSpPr>
          <p:nvPr/>
        </p:nvCxnSpPr>
        <p:spPr>
          <a:xfrm flipV="1">
            <a:off x="5989448" y="4434733"/>
            <a:ext cx="0" cy="906496"/>
          </a:xfrm>
          <a:prstGeom prst="straightConnector1">
            <a:avLst/>
          </a:prstGeom>
          <a:ln w="4445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Rektangel 46">
            <a:extLst>
              <a:ext uri="{FF2B5EF4-FFF2-40B4-BE49-F238E27FC236}">
                <a16:creationId xmlns:a16="http://schemas.microsoft.com/office/drawing/2014/main" id="{BF0F7439-0E41-4485-9C21-19683558AA03}"/>
              </a:ext>
            </a:extLst>
          </p:cNvPr>
          <p:cNvSpPr/>
          <p:nvPr/>
        </p:nvSpPr>
        <p:spPr>
          <a:xfrm>
            <a:off x="7522109" y="5701476"/>
            <a:ext cx="1889116" cy="3697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Eierens ansvar for </a:t>
            </a:r>
            <a:r>
              <a:rPr lang="nb-NO" sz="1200" dirty="0" err="1"/>
              <a:t>AI’ens</a:t>
            </a:r>
            <a:r>
              <a:rPr lang="nb-NO" sz="1200" dirty="0"/>
              <a:t> handlinger</a:t>
            </a:r>
          </a:p>
        </p:txBody>
      </p:sp>
      <p:cxnSp>
        <p:nvCxnSpPr>
          <p:cNvPr id="48" name="Rett pilkobling 47">
            <a:extLst>
              <a:ext uri="{FF2B5EF4-FFF2-40B4-BE49-F238E27FC236}">
                <a16:creationId xmlns:a16="http://schemas.microsoft.com/office/drawing/2014/main" id="{87FF6D35-53CD-40B7-906A-41BF784985F0}"/>
              </a:ext>
            </a:extLst>
          </p:cNvPr>
          <p:cNvCxnSpPr>
            <a:cxnSpLocks/>
          </p:cNvCxnSpPr>
          <p:nvPr/>
        </p:nvCxnSpPr>
        <p:spPr>
          <a:xfrm flipH="1" flipV="1">
            <a:off x="7807517" y="5156049"/>
            <a:ext cx="8357" cy="545427"/>
          </a:xfrm>
          <a:prstGeom prst="straightConnector1">
            <a:avLst/>
          </a:prstGeom>
          <a:ln w="444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a:extLst>
              <a:ext uri="{FF2B5EF4-FFF2-40B4-BE49-F238E27FC236}">
                <a16:creationId xmlns:a16="http://schemas.microsoft.com/office/drawing/2014/main" id="{592016E7-0394-4E6F-A8FC-38665F6C492C}"/>
              </a:ext>
            </a:extLst>
          </p:cNvPr>
          <p:cNvCxnSpPr>
            <a:cxnSpLocks/>
          </p:cNvCxnSpPr>
          <p:nvPr/>
        </p:nvCxnSpPr>
        <p:spPr>
          <a:xfrm flipV="1">
            <a:off x="8841946" y="5147026"/>
            <a:ext cx="0" cy="554450"/>
          </a:xfrm>
          <a:prstGeom prst="straightConnector1">
            <a:avLst/>
          </a:prstGeom>
          <a:ln w="444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3" grpId="0" animBg="1"/>
      <p:bldP spid="44"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7082636-3022-438C-B2DF-183EC44E2FCB}"/>
              </a:ext>
            </a:extLst>
          </p:cNvPr>
          <p:cNvSpPr>
            <a:spLocks noGrp="1"/>
          </p:cNvSpPr>
          <p:nvPr>
            <p:ph type="sldNum" sz="quarter" idx="11"/>
          </p:nvPr>
        </p:nvSpPr>
        <p:spPr/>
        <p:txBody>
          <a:bodyPr/>
          <a:lstStyle/>
          <a:p>
            <a:fld id="{1011C1EB-9FD3-4F59-B99A-77B7C263997F}" type="slidenum">
              <a:rPr lang="nb-NO" smtClean="0"/>
              <a:pPr/>
              <a:t>5</a:t>
            </a:fld>
            <a:endParaRPr lang="nb-NO" dirty="0"/>
          </a:p>
        </p:txBody>
      </p:sp>
      <p:sp>
        <p:nvSpPr>
          <p:cNvPr id="5" name="Tittel 4">
            <a:extLst>
              <a:ext uri="{FF2B5EF4-FFF2-40B4-BE49-F238E27FC236}">
                <a16:creationId xmlns:a16="http://schemas.microsoft.com/office/drawing/2014/main" id="{9581BF03-C2D7-4C4D-8E6D-2014CFE4B634}"/>
              </a:ext>
            </a:extLst>
          </p:cNvPr>
          <p:cNvSpPr>
            <a:spLocks noGrp="1"/>
          </p:cNvSpPr>
          <p:nvPr>
            <p:ph type="title"/>
          </p:nvPr>
        </p:nvSpPr>
        <p:spPr/>
        <p:txBody>
          <a:bodyPr/>
          <a:lstStyle/>
          <a:p>
            <a:r>
              <a:rPr lang="nb-NO" dirty="0"/>
              <a:t>(Svært) kort om anskaffelsesprosessen </a:t>
            </a:r>
            <a:br>
              <a:rPr lang="nb-NO" dirty="0"/>
            </a:br>
            <a:endParaRPr lang="nb-NO" dirty="0"/>
          </a:p>
        </p:txBody>
      </p:sp>
      <p:sp>
        <p:nvSpPr>
          <p:cNvPr id="47" name="Plassholder for lysbildenummer 1">
            <a:extLst>
              <a:ext uri="{FF2B5EF4-FFF2-40B4-BE49-F238E27FC236}">
                <a16:creationId xmlns:a16="http://schemas.microsoft.com/office/drawing/2014/main" id="{831B74D4-8248-4FA2-A33B-057EF589D95E}"/>
              </a:ext>
            </a:extLst>
          </p:cNvPr>
          <p:cNvSpPr txBox="1">
            <a:spLocks/>
          </p:cNvSpPr>
          <p:nvPr/>
        </p:nvSpPr>
        <p:spPr>
          <a:xfrm>
            <a:off x="1099715" y="6274158"/>
            <a:ext cx="20574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1C1EB-9FD3-4F59-B99A-77B7C263997F}" type="slidenum">
              <a:rPr lang="nb-NO" smtClean="0"/>
              <a:pPr/>
              <a:t>5</a:t>
            </a:fld>
            <a:endParaRPr lang="nb-NO" dirty="0"/>
          </a:p>
        </p:txBody>
      </p:sp>
      <p:graphicFrame>
        <p:nvGraphicFramePr>
          <p:cNvPr id="49" name="Diagram 48">
            <a:extLst>
              <a:ext uri="{FF2B5EF4-FFF2-40B4-BE49-F238E27FC236}">
                <a16:creationId xmlns:a16="http://schemas.microsoft.com/office/drawing/2014/main" id="{95937465-71F5-466C-80FB-D45EBA3A1514}"/>
              </a:ext>
            </a:extLst>
          </p:cNvPr>
          <p:cNvGraphicFramePr/>
          <p:nvPr>
            <p:extLst>
              <p:ext uri="{D42A27DB-BD31-4B8C-83A1-F6EECF244321}">
                <p14:modId xmlns:p14="http://schemas.microsoft.com/office/powerpoint/2010/main" val="2551309435"/>
              </p:ext>
            </p:extLst>
          </p:nvPr>
        </p:nvGraphicFramePr>
        <p:xfrm>
          <a:off x="2989302" y="1411201"/>
          <a:ext cx="4596938" cy="522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Rektangel: avrundede hjørner 49">
            <a:extLst>
              <a:ext uri="{FF2B5EF4-FFF2-40B4-BE49-F238E27FC236}">
                <a16:creationId xmlns:a16="http://schemas.microsoft.com/office/drawing/2014/main" id="{4C2CF267-A093-42C8-8AE1-6FEB2A0CEF56}"/>
              </a:ext>
            </a:extLst>
          </p:cNvPr>
          <p:cNvSpPr/>
          <p:nvPr/>
        </p:nvSpPr>
        <p:spPr>
          <a:xfrm>
            <a:off x="931902" y="1411201"/>
            <a:ext cx="2057400" cy="701167"/>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FoU-avtale?</a:t>
            </a:r>
          </a:p>
        </p:txBody>
      </p:sp>
      <p:sp>
        <p:nvSpPr>
          <p:cNvPr id="51" name="Rektangel: avrundede hjørner 50">
            <a:extLst>
              <a:ext uri="{FF2B5EF4-FFF2-40B4-BE49-F238E27FC236}">
                <a16:creationId xmlns:a16="http://schemas.microsoft.com/office/drawing/2014/main" id="{F257E685-3ABE-42D9-A700-FE54F9D5B8D0}"/>
              </a:ext>
            </a:extLst>
          </p:cNvPr>
          <p:cNvSpPr/>
          <p:nvPr/>
        </p:nvSpPr>
        <p:spPr>
          <a:xfrm>
            <a:off x="931902" y="2520581"/>
            <a:ext cx="2057400" cy="701167"/>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Separat anskaffelse?</a:t>
            </a:r>
          </a:p>
        </p:txBody>
      </p:sp>
      <p:sp>
        <p:nvSpPr>
          <p:cNvPr id="52" name="Rektangel: avrundede hjørner 51">
            <a:extLst>
              <a:ext uri="{FF2B5EF4-FFF2-40B4-BE49-F238E27FC236}">
                <a16:creationId xmlns:a16="http://schemas.microsoft.com/office/drawing/2014/main" id="{1D498579-E5DF-4AAB-BEAE-952AC75581CD}"/>
              </a:ext>
            </a:extLst>
          </p:cNvPr>
          <p:cNvSpPr/>
          <p:nvPr/>
        </p:nvSpPr>
        <p:spPr>
          <a:xfrm>
            <a:off x="931902" y="3629961"/>
            <a:ext cx="2057400" cy="701167"/>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Konkurranse-preget dialog?</a:t>
            </a:r>
          </a:p>
        </p:txBody>
      </p:sp>
      <p:sp>
        <p:nvSpPr>
          <p:cNvPr id="53" name="Pil: bøyd 52">
            <a:extLst>
              <a:ext uri="{FF2B5EF4-FFF2-40B4-BE49-F238E27FC236}">
                <a16:creationId xmlns:a16="http://schemas.microsoft.com/office/drawing/2014/main" id="{0064BB4F-A1BC-4895-865A-BAE16D6C5539}"/>
              </a:ext>
            </a:extLst>
          </p:cNvPr>
          <p:cNvSpPr/>
          <p:nvPr/>
        </p:nvSpPr>
        <p:spPr>
          <a:xfrm rot="10800000" flipH="1">
            <a:off x="1940859" y="4331128"/>
            <a:ext cx="1280159" cy="701167"/>
          </a:xfrm>
          <a:prstGeom prst="ben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54" name="Pil: høyre 53">
            <a:extLst>
              <a:ext uri="{FF2B5EF4-FFF2-40B4-BE49-F238E27FC236}">
                <a16:creationId xmlns:a16="http://schemas.microsoft.com/office/drawing/2014/main" id="{AEA4C75F-991D-4BCE-BBC5-30C926B2239A}"/>
              </a:ext>
            </a:extLst>
          </p:cNvPr>
          <p:cNvSpPr/>
          <p:nvPr/>
        </p:nvSpPr>
        <p:spPr>
          <a:xfrm>
            <a:off x="2989302" y="3816107"/>
            <a:ext cx="880110" cy="299259"/>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5" name="Pil: høyre 54">
            <a:extLst>
              <a:ext uri="{FF2B5EF4-FFF2-40B4-BE49-F238E27FC236}">
                <a16:creationId xmlns:a16="http://schemas.microsoft.com/office/drawing/2014/main" id="{AE0FE196-C3FC-416A-8F28-0A83A141AFBB}"/>
              </a:ext>
            </a:extLst>
          </p:cNvPr>
          <p:cNvSpPr/>
          <p:nvPr/>
        </p:nvSpPr>
        <p:spPr>
          <a:xfrm>
            <a:off x="2989302" y="2747973"/>
            <a:ext cx="880110" cy="299259"/>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Pil: høyre 55">
            <a:extLst>
              <a:ext uri="{FF2B5EF4-FFF2-40B4-BE49-F238E27FC236}">
                <a16:creationId xmlns:a16="http://schemas.microsoft.com/office/drawing/2014/main" id="{B58B8E12-78CC-432E-BDBC-2B95E579447C}"/>
              </a:ext>
            </a:extLst>
          </p:cNvPr>
          <p:cNvSpPr/>
          <p:nvPr/>
        </p:nvSpPr>
        <p:spPr>
          <a:xfrm>
            <a:off x="2984109" y="1615650"/>
            <a:ext cx="880110" cy="299259"/>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Bildeforklaring: linje 56">
            <a:extLst>
              <a:ext uri="{FF2B5EF4-FFF2-40B4-BE49-F238E27FC236}">
                <a16:creationId xmlns:a16="http://schemas.microsoft.com/office/drawing/2014/main" id="{9BF57353-D0CF-44D8-9F09-BFF04F44D607}"/>
              </a:ext>
            </a:extLst>
          </p:cNvPr>
          <p:cNvSpPr/>
          <p:nvPr/>
        </p:nvSpPr>
        <p:spPr>
          <a:xfrm>
            <a:off x="7982853" y="4949204"/>
            <a:ext cx="3715864" cy="462377"/>
          </a:xfrm>
          <a:prstGeom prst="borderCallout1">
            <a:avLst>
              <a:gd name="adj1" fmla="val 7830"/>
              <a:gd name="adj2" fmla="val 6407"/>
              <a:gd name="adj3" fmla="val -171859"/>
              <a:gd name="adj4" fmla="val -32138"/>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Regnet hjem </a:t>
            </a:r>
            <a:r>
              <a:rPr lang="nb-NO" sz="1200" dirty="0">
                <a:solidFill>
                  <a:schemeClr val="accent2"/>
                </a:solidFill>
              </a:rPr>
              <a:t>kostnadene</a:t>
            </a:r>
            <a:r>
              <a:rPr lang="nb-NO" sz="1200" dirty="0"/>
              <a:t> ved data og programutvikling</a:t>
            </a:r>
            <a:endParaRPr lang="nb-NO" sz="1200" dirty="0">
              <a:solidFill>
                <a:schemeClr val="accent2"/>
              </a:solidFill>
            </a:endParaRPr>
          </a:p>
        </p:txBody>
      </p:sp>
      <p:sp>
        <p:nvSpPr>
          <p:cNvPr id="58" name="Bildeforklaring: linje 57">
            <a:extLst>
              <a:ext uri="{FF2B5EF4-FFF2-40B4-BE49-F238E27FC236}">
                <a16:creationId xmlns:a16="http://schemas.microsoft.com/office/drawing/2014/main" id="{425D6622-F31F-4414-B960-AF489F6EF1BB}"/>
              </a:ext>
            </a:extLst>
          </p:cNvPr>
          <p:cNvSpPr/>
          <p:nvPr/>
        </p:nvSpPr>
        <p:spPr>
          <a:xfrm>
            <a:off x="7982853" y="3755816"/>
            <a:ext cx="3730585" cy="462377"/>
          </a:xfrm>
          <a:prstGeom prst="borderCallout1">
            <a:avLst>
              <a:gd name="adj1" fmla="val 43535"/>
              <a:gd name="adj2" fmla="val 3752"/>
              <a:gd name="adj3" fmla="val 44590"/>
              <a:gd name="adj4" fmla="val -32465"/>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Hvor </a:t>
            </a:r>
            <a:r>
              <a:rPr lang="nb-NO" sz="1200" dirty="0">
                <a:solidFill>
                  <a:schemeClr val="accent2"/>
                </a:solidFill>
              </a:rPr>
              <a:t>treffsikker</a:t>
            </a:r>
            <a:r>
              <a:rPr lang="nb-NO" sz="1200" dirty="0"/>
              <a:t> kan løsningen bli ved </a:t>
            </a:r>
            <a:r>
              <a:rPr lang="nb-NO" sz="1200" dirty="0" err="1"/>
              <a:t>idriftssettelse</a:t>
            </a:r>
            <a:r>
              <a:rPr lang="nb-NO" sz="1200" dirty="0"/>
              <a:t>?</a:t>
            </a:r>
            <a:endParaRPr lang="nb-NO" sz="1200" dirty="0">
              <a:solidFill>
                <a:schemeClr val="accent2"/>
              </a:solidFill>
            </a:endParaRPr>
          </a:p>
        </p:txBody>
      </p:sp>
      <p:sp>
        <p:nvSpPr>
          <p:cNvPr id="59" name="Bildeforklaring: linje 58">
            <a:extLst>
              <a:ext uri="{FF2B5EF4-FFF2-40B4-BE49-F238E27FC236}">
                <a16:creationId xmlns:a16="http://schemas.microsoft.com/office/drawing/2014/main" id="{5E905880-763F-45FB-948F-8AA25965C9A5}"/>
              </a:ext>
            </a:extLst>
          </p:cNvPr>
          <p:cNvSpPr/>
          <p:nvPr/>
        </p:nvSpPr>
        <p:spPr>
          <a:xfrm>
            <a:off x="7970183" y="4352510"/>
            <a:ext cx="3728534" cy="462377"/>
          </a:xfrm>
          <a:prstGeom prst="borderCallout1">
            <a:avLst>
              <a:gd name="adj1" fmla="val 38690"/>
              <a:gd name="adj2" fmla="val 4023"/>
              <a:gd name="adj3" fmla="val -55454"/>
              <a:gd name="adj4" fmla="val -31572"/>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Hvor mange av prosessene krever </a:t>
            </a:r>
            <a:r>
              <a:rPr lang="nb-NO" sz="1200" dirty="0">
                <a:solidFill>
                  <a:schemeClr val="accent2"/>
                </a:solidFill>
              </a:rPr>
              <a:t>egentlig</a:t>
            </a:r>
            <a:r>
              <a:rPr lang="nb-NO" sz="1200" dirty="0"/>
              <a:t> menneskelig vurdering?</a:t>
            </a:r>
            <a:endParaRPr lang="nb-NO" sz="1200" dirty="0">
              <a:solidFill>
                <a:schemeClr val="accent2"/>
              </a:solidFill>
            </a:endParaRPr>
          </a:p>
        </p:txBody>
      </p:sp>
      <p:sp>
        <p:nvSpPr>
          <p:cNvPr id="60" name="Bildeforklaring: linje 59">
            <a:extLst>
              <a:ext uri="{FF2B5EF4-FFF2-40B4-BE49-F238E27FC236}">
                <a16:creationId xmlns:a16="http://schemas.microsoft.com/office/drawing/2014/main" id="{DF6804F8-8180-4505-BD12-6247FC99194D}"/>
              </a:ext>
            </a:extLst>
          </p:cNvPr>
          <p:cNvSpPr/>
          <p:nvPr/>
        </p:nvSpPr>
        <p:spPr>
          <a:xfrm>
            <a:off x="7968132" y="1338636"/>
            <a:ext cx="3732637" cy="349197"/>
          </a:xfrm>
          <a:prstGeom prst="borderCallout1">
            <a:avLst>
              <a:gd name="adj1" fmla="val 27009"/>
              <a:gd name="adj2" fmla="val 5576"/>
              <a:gd name="adj3" fmla="val 124710"/>
              <a:gd name="adj4" fmla="val -32590"/>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Definert </a:t>
            </a:r>
            <a:r>
              <a:rPr lang="nb-NO" sz="1200" dirty="0">
                <a:solidFill>
                  <a:schemeClr val="accent2"/>
                </a:solidFill>
              </a:rPr>
              <a:t>hva</a:t>
            </a:r>
            <a:r>
              <a:rPr lang="nb-NO" sz="1200" dirty="0"/>
              <a:t> som skal gjøres med AI – og </a:t>
            </a:r>
            <a:r>
              <a:rPr lang="nb-NO" sz="1200" dirty="0">
                <a:solidFill>
                  <a:schemeClr val="accent2"/>
                </a:solidFill>
              </a:rPr>
              <a:t>hvorfor</a:t>
            </a:r>
          </a:p>
        </p:txBody>
      </p:sp>
      <p:sp>
        <p:nvSpPr>
          <p:cNvPr id="61" name="Bildeforklaring: linje 60">
            <a:extLst>
              <a:ext uri="{FF2B5EF4-FFF2-40B4-BE49-F238E27FC236}">
                <a16:creationId xmlns:a16="http://schemas.microsoft.com/office/drawing/2014/main" id="{C4013836-3E85-4374-A073-1FD92FD53AE9}"/>
              </a:ext>
            </a:extLst>
          </p:cNvPr>
          <p:cNvSpPr/>
          <p:nvPr/>
        </p:nvSpPr>
        <p:spPr>
          <a:xfrm>
            <a:off x="7968132" y="2259499"/>
            <a:ext cx="3732636" cy="474110"/>
          </a:xfrm>
          <a:prstGeom prst="borderCallout1">
            <a:avLst>
              <a:gd name="adj1" fmla="val 20070"/>
              <a:gd name="adj2" fmla="val 2416"/>
              <a:gd name="adj3" fmla="val 126093"/>
              <a:gd name="adj4" fmla="val -30101"/>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accent2"/>
                </a:solidFill>
              </a:rPr>
              <a:t>Hvilke</a:t>
            </a:r>
            <a:r>
              <a:rPr lang="nb-NO" sz="1200" dirty="0"/>
              <a:t> data finnes i hvilke siloer og i hvilket format?</a:t>
            </a:r>
            <a:endParaRPr lang="nb-NO" sz="1200" dirty="0">
              <a:solidFill>
                <a:schemeClr val="accent2"/>
              </a:solidFill>
            </a:endParaRPr>
          </a:p>
        </p:txBody>
      </p:sp>
      <p:sp>
        <p:nvSpPr>
          <p:cNvPr id="62" name="Bildeforklaring: linje 61">
            <a:extLst>
              <a:ext uri="{FF2B5EF4-FFF2-40B4-BE49-F238E27FC236}">
                <a16:creationId xmlns:a16="http://schemas.microsoft.com/office/drawing/2014/main" id="{49DB646C-21AE-4621-ACF9-E4AD4E349346}"/>
              </a:ext>
            </a:extLst>
          </p:cNvPr>
          <p:cNvSpPr/>
          <p:nvPr/>
        </p:nvSpPr>
        <p:spPr>
          <a:xfrm>
            <a:off x="7968132" y="2871164"/>
            <a:ext cx="3732636" cy="326299"/>
          </a:xfrm>
          <a:prstGeom prst="borderCallout1">
            <a:avLst>
              <a:gd name="adj1" fmla="val 18750"/>
              <a:gd name="adj2" fmla="val 2416"/>
              <a:gd name="adj3" fmla="val 22394"/>
              <a:gd name="adj4" fmla="val -31185"/>
            </a:avLst>
          </a:prstGeom>
          <a:solidFill>
            <a:srgbClr val="2E4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Tilstrekkelig </a:t>
            </a:r>
            <a:r>
              <a:rPr lang="nb-NO" sz="1200" dirty="0">
                <a:solidFill>
                  <a:schemeClr val="accent2"/>
                </a:solidFill>
              </a:rPr>
              <a:t>kvalitet</a:t>
            </a:r>
            <a:r>
              <a:rPr lang="nb-NO" sz="1200" dirty="0"/>
              <a:t> og </a:t>
            </a:r>
            <a:r>
              <a:rPr lang="nb-NO" sz="1200" dirty="0">
                <a:solidFill>
                  <a:schemeClr val="accent2"/>
                </a:solidFill>
              </a:rPr>
              <a:t>mengde</a:t>
            </a:r>
            <a:r>
              <a:rPr lang="nb-NO" sz="1200" dirty="0"/>
              <a:t> til formålet?</a:t>
            </a:r>
            <a:endParaRPr lang="nb-NO" sz="1200" dirty="0">
              <a:solidFill>
                <a:schemeClr val="accent2"/>
              </a:solidFill>
            </a:endParaRPr>
          </a:p>
        </p:txBody>
      </p:sp>
    </p:spTree>
    <p:extLst>
      <p:ext uri="{BB962C8B-B14F-4D97-AF65-F5344CB8AC3E}">
        <p14:creationId xmlns:p14="http://schemas.microsoft.com/office/powerpoint/2010/main" val="5713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p:txBody>
          <a:bodyPr/>
          <a:lstStyle/>
          <a:p>
            <a:fld id="{1011C1EB-9FD3-4F59-B99A-77B7C263997F}" type="slidenum">
              <a:rPr lang="nb-NO" smtClean="0"/>
              <a:pPr/>
              <a:t>6</a:t>
            </a:fld>
            <a:endParaRPr lang="nb-NO" dirty="0"/>
          </a:p>
        </p:txBody>
      </p:sp>
      <p:pic>
        <p:nvPicPr>
          <p:cNvPr id="3" name="Bilde 2">
            <a:extLst>
              <a:ext uri="{FF2B5EF4-FFF2-40B4-BE49-F238E27FC236}">
                <a16:creationId xmlns:a16="http://schemas.microsoft.com/office/drawing/2014/main" id="{262F360D-8DEC-4806-B93E-787E807B7447}"/>
              </a:ext>
            </a:extLst>
          </p:cNvPr>
          <p:cNvPicPr>
            <a:picLocks noChangeAspect="1"/>
          </p:cNvPicPr>
          <p:nvPr/>
        </p:nvPicPr>
        <p:blipFill rotWithShape="1">
          <a:blip r:embed="rId2">
            <a:extLst>
              <a:ext uri="{28A0092B-C50C-407E-A947-70E740481C1C}">
                <a14:useLocalDpi xmlns:a14="http://schemas.microsoft.com/office/drawing/2010/main" val="0"/>
              </a:ext>
            </a:extLst>
          </a:blip>
          <a:srcRect t="7361" b="9397"/>
          <a:stretch/>
        </p:blipFill>
        <p:spPr>
          <a:xfrm>
            <a:off x="-1" y="0"/>
            <a:ext cx="12192001" cy="6858000"/>
          </a:xfrm>
          <a:prstGeom prst="rect">
            <a:avLst/>
          </a:prstGeom>
        </p:spPr>
      </p:pic>
      <p:sp>
        <p:nvSpPr>
          <p:cNvPr id="4" name="TekstSylinder 3">
            <a:extLst>
              <a:ext uri="{FF2B5EF4-FFF2-40B4-BE49-F238E27FC236}">
                <a16:creationId xmlns:a16="http://schemas.microsoft.com/office/drawing/2014/main" id="{A9AC4073-8583-45F9-AC6E-4BC3CC22F184}"/>
              </a:ext>
            </a:extLst>
          </p:cNvPr>
          <p:cNvSpPr txBox="1"/>
          <p:nvPr/>
        </p:nvSpPr>
        <p:spPr>
          <a:xfrm>
            <a:off x="6871317" y="328474"/>
            <a:ext cx="5237825" cy="584775"/>
          </a:xfrm>
          <a:prstGeom prst="rect">
            <a:avLst/>
          </a:prstGeom>
          <a:noFill/>
        </p:spPr>
        <p:txBody>
          <a:bodyPr wrap="square" rtlCol="0">
            <a:spAutoFit/>
          </a:bodyPr>
          <a:lstStyle/>
          <a:p>
            <a:r>
              <a:rPr lang="nb-NO" sz="3200" dirty="0"/>
              <a:t>Noen praktiske eksempler</a:t>
            </a:r>
          </a:p>
        </p:txBody>
      </p:sp>
    </p:spTree>
    <p:extLst>
      <p:ext uri="{BB962C8B-B14F-4D97-AF65-F5344CB8AC3E}">
        <p14:creationId xmlns:p14="http://schemas.microsoft.com/office/powerpoint/2010/main" val="244661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a:xfrm>
            <a:off x="401344" y="6356294"/>
            <a:ext cx="2743200" cy="365125"/>
          </a:xfrm>
        </p:spPr>
        <p:txBody>
          <a:bodyPr/>
          <a:lstStyle/>
          <a:p>
            <a:fld id="{1011C1EB-9FD3-4F59-B99A-77B7C263997F}" type="slidenum">
              <a:rPr lang="nb-NO" smtClean="0"/>
              <a:pPr/>
              <a:t>7</a:t>
            </a:fld>
            <a:endParaRPr lang="nb-NO" dirty="0"/>
          </a:p>
        </p:txBody>
      </p:sp>
      <p:sp>
        <p:nvSpPr>
          <p:cNvPr id="5" name="Tittel 4">
            <a:extLst>
              <a:ext uri="{FF2B5EF4-FFF2-40B4-BE49-F238E27FC236}">
                <a16:creationId xmlns:a16="http://schemas.microsoft.com/office/drawing/2014/main" id="{474D2116-D716-4AFE-B146-CD5B602487A6}"/>
              </a:ext>
            </a:extLst>
          </p:cNvPr>
          <p:cNvSpPr>
            <a:spLocks noGrp="1"/>
          </p:cNvSpPr>
          <p:nvPr>
            <p:ph type="title"/>
          </p:nvPr>
        </p:nvSpPr>
        <p:spPr/>
        <p:txBody>
          <a:bodyPr/>
          <a:lstStyle/>
          <a:p>
            <a:r>
              <a:rPr lang="nb-NO" dirty="0"/>
              <a:t>Noen praktiske eksempler (l) </a:t>
            </a:r>
            <a:r>
              <a:rPr lang="nb-NO" dirty="0" err="1"/>
              <a:t>Scoping</a:t>
            </a:r>
            <a:r>
              <a:rPr lang="nb-NO" dirty="0"/>
              <a:t> – </a:t>
            </a:r>
            <a:br>
              <a:rPr lang="nb-NO" dirty="0"/>
            </a:br>
            <a:r>
              <a:rPr lang="nb-NO" dirty="0"/>
              <a:t>hva er </a:t>
            </a:r>
            <a:r>
              <a:rPr lang="nb-NO" dirty="0">
                <a:solidFill>
                  <a:schemeClr val="tx2"/>
                </a:solidFill>
              </a:rPr>
              <a:t>nødvendig</a:t>
            </a:r>
            <a:r>
              <a:rPr lang="nb-NO" dirty="0"/>
              <a:t> kvalitet?</a:t>
            </a:r>
          </a:p>
        </p:txBody>
      </p:sp>
      <p:sp>
        <p:nvSpPr>
          <p:cNvPr id="9" name="Plassholder for tekst 3">
            <a:extLst>
              <a:ext uri="{FF2B5EF4-FFF2-40B4-BE49-F238E27FC236}">
                <a16:creationId xmlns:a16="http://schemas.microsoft.com/office/drawing/2014/main" id="{A2A95576-F56E-4305-A04A-6E671A729E9F}"/>
              </a:ext>
            </a:extLst>
          </p:cNvPr>
          <p:cNvSpPr>
            <a:spLocks noGrp="1"/>
          </p:cNvSpPr>
          <p:nvPr>
            <p:ph type="body" sz="quarter" idx="12"/>
          </p:nvPr>
        </p:nvSpPr>
        <p:spPr>
          <a:xfrm>
            <a:off x="5187994" y="1897855"/>
            <a:ext cx="4847811" cy="4366454"/>
          </a:xfrm>
        </p:spPr>
        <p:txBody>
          <a:bodyPr>
            <a:normAutofit/>
          </a:bodyPr>
          <a:lstStyle/>
          <a:p>
            <a:r>
              <a:rPr lang="nb-NO" sz="1800" dirty="0"/>
              <a:t>Passer funksjonaliteten i </a:t>
            </a:r>
            <a:r>
              <a:rPr lang="nb-NO" sz="1800" dirty="0" err="1"/>
              <a:t>AI’en</a:t>
            </a:r>
            <a:r>
              <a:rPr lang="nb-NO" sz="1800" dirty="0"/>
              <a:t> </a:t>
            </a:r>
            <a:r>
              <a:rPr lang="nb-NO" sz="1800" dirty="0">
                <a:solidFill>
                  <a:schemeClr val="accent2"/>
                </a:solidFill>
              </a:rPr>
              <a:t>faktisk</a:t>
            </a:r>
            <a:r>
              <a:rPr lang="nb-NO" sz="1800" dirty="0"/>
              <a:t> for denne kundens </a:t>
            </a:r>
            <a:r>
              <a:rPr lang="nb-NO" sz="1800" dirty="0">
                <a:solidFill>
                  <a:schemeClr val="accent2"/>
                </a:solidFill>
              </a:rPr>
              <a:t>konkrete</a:t>
            </a:r>
            <a:r>
              <a:rPr lang="nb-NO" sz="1800" dirty="0"/>
              <a:t> formål?</a:t>
            </a:r>
          </a:p>
          <a:p>
            <a:pPr lvl="1"/>
            <a:r>
              <a:rPr lang="nb-NO" sz="1600" dirty="0"/>
              <a:t>Språk </a:t>
            </a:r>
          </a:p>
          <a:p>
            <a:pPr lvl="1"/>
            <a:r>
              <a:rPr lang="nb-NO" sz="1600" dirty="0"/>
              <a:t>Kulturelle input/variabler</a:t>
            </a:r>
          </a:p>
          <a:p>
            <a:pPr lvl="1"/>
            <a:r>
              <a:rPr lang="nb-NO" sz="1600" dirty="0"/>
              <a:t>Bransjestandarder</a:t>
            </a:r>
          </a:p>
          <a:p>
            <a:pPr>
              <a:lnSpc>
                <a:spcPct val="110000"/>
              </a:lnSpc>
              <a:spcBef>
                <a:spcPts val="1800"/>
              </a:spcBef>
            </a:pPr>
            <a:r>
              <a:rPr lang="nb-NO" sz="1800" dirty="0"/>
              <a:t>Hva er suksessfaktor?</a:t>
            </a:r>
          </a:p>
          <a:p>
            <a:pPr lvl="1">
              <a:lnSpc>
                <a:spcPct val="100000"/>
              </a:lnSpc>
              <a:spcBef>
                <a:spcPts val="600"/>
              </a:spcBef>
            </a:pPr>
            <a:r>
              <a:rPr lang="nb-NO" sz="1600" dirty="0"/>
              <a:t>99% - 80% - 51% nøyaktighet</a:t>
            </a:r>
          </a:p>
          <a:p>
            <a:pPr lvl="1">
              <a:lnSpc>
                <a:spcPct val="100000"/>
              </a:lnSpc>
              <a:spcBef>
                <a:spcPts val="600"/>
              </a:spcBef>
            </a:pPr>
            <a:r>
              <a:rPr lang="nb-NO" sz="1600" dirty="0"/>
              <a:t>Krav til presisjon/relevans?</a:t>
            </a:r>
          </a:p>
          <a:p>
            <a:pPr lvl="1">
              <a:lnSpc>
                <a:spcPct val="100000"/>
              </a:lnSpc>
              <a:spcBef>
                <a:spcPts val="600"/>
              </a:spcBef>
            </a:pPr>
            <a:r>
              <a:rPr lang="nb-NO" sz="1600" dirty="0"/>
              <a:t>Er enkelte kategorier feil farligere enn andre?</a:t>
            </a:r>
          </a:p>
          <a:p>
            <a:pPr marL="0" indent="0">
              <a:buNone/>
            </a:pPr>
            <a:endParaRPr lang="nb-NO" sz="2000" dirty="0"/>
          </a:p>
        </p:txBody>
      </p:sp>
      <p:pic>
        <p:nvPicPr>
          <p:cNvPr id="3" name="Bilde 2">
            <a:extLst>
              <a:ext uri="{FF2B5EF4-FFF2-40B4-BE49-F238E27FC236}">
                <a16:creationId xmlns:a16="http://schemas.microsoft.com/office/drawing/2014/main" id="{17DDD72A-29BE-4A8D-8449-1374DBA24451}"/>
              </a:ext>
            </a:extLst>
          </p:cNvPr>
          <p:cNvPicPr>
            <a:picLocks noChangeAspect="1"/>
          </p:cNvPicPr>
          <p:nvPr/>
        </p:nvPicPr>
        <p:blipFill>
          <a:blip r:embed="rId2"/>
          <a:stretch>
            <a:fillRect/>
          </a:stretch>
        </p:blipFill>
        <p:spPr>
          <a:xfrm>
            <a:off x="955497" y="1651279"/>
            <a:ext cx="3420961" cy="4613030"/>
          </a:xfrm>
          <a:prstGeom prst="rect">
            <a:avLst/>
          </a:prstGeom>
        </p:spPr>
      </p:pic>
      <p:sp>
        <p:nvSpPr>
          <p:cNvPr id="6" name="Ellipse 5">
            <a:extLst>
              <a:ext uri="{FF2B5EF4-FFF2-40B4-BE49-F238E27FC236}">
                <a16:creationId xmlns:a16="http://schemas.microsoft.com/office/drawing/2014/main" id="{C276388D-D26D-40FA-B482-6707B64C3AF2}"/>
              </a:ext>
            </a:extLst>
          </p:cNvPr>
          <p:cNvSpPr/>
          <p:nvPr/>
        </p:nvSpPr>
        <p:spPr>
          <a:xfrm>
            <a:off x="838200" y="5747336"/>
            <a:ext cx="1869489" cy="331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Bildeforklaring: linje 7">
            <a:extLst>
              <a:ext uri="{FF2B5EF4-FFF2-40B4-BE49-F238E27FC236}">
                <a16:creationId xmlns:a16="http://schemas.microsoft.com/office/drawing/2014/main" id="{734D9BB9-EB47-4FD9-9249-054C1BD46645}"/>
              </a:ext>
            </a:extLst>
          </p:cNvPr>
          <p:cNvSpPr/>
          <p:nvPr/>
        </p:nvSpPr>
        <p:spPr>
          <a:xfrm>
            <a:off x="4758430" y="5211192"/>
            <a:ext cx="3986075" cy="1053117"/>
          </a:xfrm>
          <a:prstGeom prst="borderCallout1">
            <a:avLst>
              <a:gd name="adj1" fmla="val 46226"/>
              <a:gd name="adj2" fmla="val -140"/>
              <a:gd name="adj3" fmla="val 66511"/>
              <a:gd name="adj4" fmla="val -508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FF0000"/>
                </a:solidFill>
              </a:rPr>
              <a:t>Nesten ingen får relevante svar. Kun én av ti vil prøve igjen. Stamkunder flykter på dør</a:t>
            </a:r>
          </a:p>
        </p:txBody>
      </p:sp>
    </p:spTree>
    <p:extLst>
      <p:ext uri="{BB962C8B-B14F-4D97-AF65-F5344CB8AC3E}">
        <p14:creationId xmlns:p14="http://schemas.microsoft.com/office/powerpoint/2010/main" val="7548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p:txBody>
          <a:bodyPr/>
          <a:lstStyle/>
          <a:p>
            <a:fld id="{1011C1EB-9FD3-4F59-B99A-77B7C263997F}" type="slidenum">
              <a:rPr lang="nb-NO" smtClean="0"/>
              <a:pPr/>
              <a:t>8</a:t>
            </a:fld>
            <a:endParaRPr lang="nb-NO" dirty="0"/>
          </a:p>
        </p:txBody>
      </p:sp>
      <p:sp>
        <p:nvSpPr>
          <p:cNvPr id="5" name="Tittel 4">
            <a:extLst>
              <a:ext uri="{FF2B5EF4-FFF2-40B4-BE49-F238E27FC236}">
                <a16:creationId xmlns:a16="http://schemas.microsoft.com/office/drawing/2014/main" id="{474D2116-D716-4AFE-B146-CD5B602487A6}"/>
              </a:ext>
            </a:extLst>
          </p:cNvPr>
          <p:cNvSpPr>
            <a:spLocks noGrp="1"/>
          </p:cNvSpPr>
          <p:nvPr>
            <p:ph type="title"/>
          </p:nvPr>
        </p:nvSpPr>
        <p:spPr/>
        <p:txBody>
          <a:bodyPr/>
          <a:lstStyle/>
          <a:p>
            <a:r>
              <a:rPr lang="nb-NO" dirty="0"/>
              <a:t>Noen praktiske eksempler (</a:t>
            </a:r>
            <a:r>
              <a:rPr lang="nb-NO" dirty="0" err="1"/>
              <a:t>ll</a:t>
            </a:r>
            <a:r>
              <a:rPr lang="nb-NO" dirty="0"/>
              <a:t>) Testfasen – </a:t>
            </a:r>
            <a:br>
              <a:rPr lang="nb-NO" dirty="0"/>
            </a:br>
            <a:r>
              <a:rPr lang="nb-NO" dirty="0"/>
              <a:t>hvor </a:t>
            </a:r>
            <a:r>
              <a:rPr lang="nb-NO" dirty="0">
                <a:solidFill>
                  <a:schemeClr val="tx2"/>
                </a:solidFill>
              </a:rPr>
              <a:t>realistisk</a:t>
            </a:r>
            <a:r>
              <a:rPr lang="nb-NO" dirty="0"/>
              <a:t> er testen?</a:t>
            </a:r>
          </a:p>
        </p:txBody>
      </p:sp>
      <p:sp>
        <p:nvSpPr>
          <p:cNvPr id="8" name="Plassholder for tekst 3">
            <a:extLst>
              <a:ext uri="{FF2B5EF4-FFF2-40B4-BE49-F238E27FC236}">
                <a16:creationId xmlns:a16="http://schemas.microsoft.com/office/drawing/2014/main" id="{1E00944C-2735-4149-B25F-51158CA7BC4F}"/>
              </a:ext>
            </a:extLst>
          </p:cNvPr>
          <p:cNvSpPr txBox="1">
            <a:spLocks/>
          </p:cNvSpPr>
          <p:nvPr/>
        </p:nvSpPr>
        <p:spPr>
          <a:xfrm>
            <a:off x="838200" y="1413724"/>
            <a:ext cx="5459858" cy="5577840"/>
          </a:xfrm>
          <a:prstGeom prst="rect">
            <a:avLst/>
          </a:prstGeom>
        </p:spPr>
        <p:txBody>
          <a:bodyPr vert="horz" lIns="91440" tIns="45720" rIns="91440" bIns="45720" rtlCol="0" anchor="ctr">
            <a:normAutofit/>
          </a:bodyP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800" b="1" dirty="0">
                <a:solidFill>
                  <a:srgbClr val="002E43"/>
                </a:solidFill>
              </a:rPr>
              <a:t>Hva skal testes?</a:t>
            </a:r>
          </a:p>
          <a:p>
            <a:pPr marL="742950" lvl="1" indent="-285750">
              <a:buFont typeface="Arial" panose="020B0604020202020204" pitchFamily="34" charset="0"/>
              <a:buChar char="•"/>
            </a:pPr>
            <a:r>
              <a:rPr lang="nb-NO" sz="1600" dirty="0"/>
              <a:t>Resultatet av validert system opp mot funksjonsmål i </a:t>
            </a:r>
            <a:r>
              <a:rPr lang="nb-NO" sz="1600" dirty="0" err="1"/>
              <a:t>scope</a:t>
            </a:r>
            <a:endParaRPr lang="nb-NO" sz="1600" dirty="0"/>
          </a:p>
          <a:p>
            <a:pPr marL="742950" lvl="1" indent="-285750">
              <a:buFont typeface="Arial" panose="020B0604020202020204" pitchFamily="34" charset="0"/>
              <a:buChar char="•"/>
            </a:pPr>
            <a:r>
              <a:rPr lang="nb-NO" sz="1600" dirty="0"/>
              <a:t>Realismen i å sette funksjonsmål før drift?</a:t>
            </a:r>
          </a:p>
          <a:p>
            <a:pPr lvl="1"/>
            <a:endParaRPr lang="nb-NO" sz="1600" dirty="0"/>
          </a:p>
          <a:p>
            <a:r>
              <a:rPr lang="nb-NO" sz="1800" b="1" dirty="0">
                <a:solidFill>
                  <a:srgbClr val="002E43"/>
                </a:solidFill>
              </a:rPr>
              <a:t>Særlige problemer med testing av </a:t>
            </a:r>
            <a:r>
              <a:rPr lang="nb-NO" sz="1800" b="1" dirty="0" err="1">
                <a:solidFill>
                  <a:srgbClr val="002E43"/>
                </a:solidFill>
              </a:rPr>
              <a:t>maskinlærende</a:t>
            </a:r>
            <a:r>
              <a:rPr lang="nb-NO" sz="1800" b="1" dirty="0">
                <a:solidFill>
                  <a:srgbClr val="002E43"/>
                </a:solidFill>
              </a:rPr>
              <a:t> systemer</a:t>
            </a:r>
          </a:p>
          <a:p>
            <a:pPr marL="742950" lvl="1" indent="-285750">
              <a:buFont typeface="Arial" panose="020B0604020202020204" pitchFamily="34" charset="0"/>
              <a:buChar char="•"/>
            </a:pPr>
            <a:r>
              <a:rPr lang="nb-NO" sz="1600" dirty="0"/>
              <a:t>Er det mulig å skrive en akseptansetest </a:t>
            </a:r>
          </a:p>
          <a:p>
            <a:pPr lvl="1"/>
            <a:r>
              <a:rPr lang="nb-NO" sz="1600" dirty="0"/>
              <a:t>      som er stabil?</a:t>
            </a:r>
            <a:endParaRPr lang="nb-NO" sz="1450" dirty="0"/>
          </a:p>
          <a:p>
            <a:pPr marL="1200150" lvl="2" indent="-285750">
              <a:buFont typeface="Arial" panose="020B0604020202020204" pitchFamily="34" charset="0"/>
              <a:buChar char="•"/>
            </a:pPr>
            <a:r>
              <a:rPr lang="nb-NO" sz="1450" dirty="0"/>
              <a:t>Kan testresultatet repliseres </a:t>
            </a:r>
            <a:r>
              <a:rPr lang="mr-IN" sz="1450" dirty="0"/>
              <a:t>–</a:t>
            </a:r>
            <a:r>
              <a:rPr lang="nb-NO" sz="1450" dirty="0"/>
              <a:t> evt. hvorfor ikke?</a:t>
            </a:r>
          </a:p>
          <a:p>
            <a:pPr marL="1200150" lvl="2" indent="-285750">
              <a:buFont typeface="Arial" panose="020B0604020202020204" pitchFamily="34" charset="0"/>
              <a:buChar char="•"/>
            </a:pPr>
            <a:r>
              <a:rPr lang="nb-NO" sz="1450" dirty="0"/>
              <a:t>Feil når resultatene genereres i en «</a:t>
            </a:r>
            <a:r>
              <a:rPr lang="nb-NO" sz="1450" dirty="0" err="1"/>
              <a:t>black</a:t>
            </a:r>
            <a:r>
              <a:rPr lang="nb-NO" sz="1450" dirty="0"/>
              <a:t> </a:t>
            </a:r>
            <a:r>
              <a:rPr lang="nb-NO" sz="1450" dirty="0" err="1"/>
              <a:t>box</a:t>
            </a:r>
            <a:r>
              <a:rPr lang="nb-NO" sz="1450" dirty="0"/>
              <a:t>»</a:t>
            </a:r>
          </a:p>
          <a:p>
            <a:pPr lvl="2"/>
            <a:endParaRPr lang="nb-NO" sz="1450" dirty="0"/>
          </a:p>
          <a:p>
            <a:r>
              <a:rPr lang="nb-NO" sz="1800" b="1" dirty="0">
                <a:solidFill>
                  <a:srgbClr val="002E43"/>
                </a:solidFill>
              </a:rPr>
              <a:t>Mulige problemer ved system som ikke kan oppdages ved testing før </a:t>
            </a:r>
            <a:r>
              <a:rPr lang="nb-NO" sz="1800" b="1" dirty="0" err="1">
                <a:solidFill>
                  <a:srgbClr val="002E43"/>
                </a:solidFill>
              </a:rPr>
              <a:t>idriftssetting</a:t>
            </a:r>
            <a:endParaRPr lang="nb-NO" sz="1800" b="1" dirty="0">
              <a:solidFill>
                <a:srgbClr val="002E43"/>
              </a:solidFill>
            </a:endParaRPr>
          </a:p>
          <a:p>
            <a:pPr marL="742950" lvl="1" indent="-285750">
              <a:buFont typeface="Arial" panose="020B0604020202020204" pitchFamily="34" charset="0"/>
              <a:buChar char="•"/>
            </a:pPr>
            <a:r>
              <a:rPr lang="nb-NO" sz="1600" dirty="0"/>
              <a:t>Maskinlæringsmodeller vil få redusert funksjonalitet over tid, hvis de ikke trenes.  </a:t>
            </a:r>
          </a:p>
          <a:p>
            <a:pPr marL="1200150" lvl="2" indent="-285750">
              <a:buFont typeface="Arial" panose="020B0604020202020204" pitchFamily="34" charset="0"/>
              <a:buChar char="•"/>
            </a:pPr>
            <a:r>
              <a:rPr lang="nb-NO" sz="1450" dirty="0"/>
              <a:t>Hvordan regulere vedlikeholdsansvar etter levering?</a:t>
            </a:r>
          </a:p>
          <a:p>
            <a:pPr marL="742950" lvl="1" indent="-285750">
              <a:buFont typeface="Arial" panose="020B0604020202020204" pitchFamily="34" charset="0"/>
              <a:buChar char="•"/>
            </a:pPr>
            <a:r>
              <a:rPr lang="nb-NO" sz="1600" dirty="0"/>
              <a:t>Hvem overvåker kvaliteten på treningsdata etter leveranse?</a:t>
            </a:r>
          </a:p>
          <a:p>
            <a:pPr lvl="1"/>
            <a:endParaRPr lang="nb-NO" sz="1600" dirty="0"/>
          </a:p>
        </p:txBody>
      </p:sp>
      <p:pic>
        <p:nvPicPr>
          <p:cNvPr id="7" name="Bilde 6">
            <a:extLst>
              <a:ext uri="{FF2B5EF4-FFF2-40B4-BE49-F238E27FC236}">
                <a16:creationId xmlns:a16="http://schemas.microsoft.com/office/drawing/2014/main" id="{82001894-F700-4F0B-AAF1-CD05831B38B8}"/>
              </a:ext>
            </a:extLst>
          </p:cNvPr>
          <p:cNvPicPr>
            <a:picLocks noChangeAspect="1"/>
          </p:cNvPicPr>
          <p:nvPr/>
        </p:nvPicPr>
        <p:blipFill>
          <a:blip r:embed="rId2"/>
          <a:stretch>
            <a:fillRect/>
          </a:stretch>
        </p:blipFill>
        <p:spPr>
          <a:xfrm>
            <a:off x="6381473" y="1960553"/>
            <a:ext cx="2131175" cy="2916346"/>
          </a:xfrm>
          <a:prstGeom prst="rect">
            <a:avLst/>
          </a:prstGeom>
        </p:spPr>
      </p:pic>
      <p:pic>
        <p:nvPicPr>
          <p:cNvPr id="11" name="Bilde 10">
            <a:extLst>
              <a:ext uri="{FF2B5EF4-FFF2-40B4-BE49-F238E27FC236}">
                <a16:creationId xmlns:a16="http://schemas.microsoft.com/office/drawing/2014/main" id="{7CB7B6EE-B8E4-4FD6-8E6B-986838A37555}"/>
              </a:ext>
            </a:extLst>
          </p:cNvPr>
          <p:cNvPicPr>
            <a:picLocks noChangeAspect="1"/>
          </p:cNvPicPr>
          <p:nvPr/>
        </p:nvPicPr>
        <p:blipFill>
          <a:blip r:embed="rId3"/>
          <a:stretch>
            <a:fillRect/>
          </a:stretch>
        </p:blipFill>
        <p:spPr>
          <a:xfrm>
            <a:off x="8782419" y="1960553"/>
            <a:ext cx="3195520" cy="2916346"/>
          </a:xfrm>
          <a:prstGeom prst="rect">
            <a:avLst/>
          </a:prstGeom>
        </p:spPr>
      </p:pic>
    </p:spTree>
    <p:extLst>
      <p:ext uri="{BB962C8B-B14F-4D97-AF65-F5344CB8AC3E}">
        <p14:creationId xmlns:p14="http://schemas.microsoft.com/office/powerpoint/2010/main" val="14164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8A2E004-F1BE-4629-B34E-533F9E6053F3}"/>
              </a:ext>
            </a:extLst>
          </p:cNvPr>
          <p:cNvSpPr>
            <a:spLocks noGrp="1"/>
          </p:cNvSpPr>
          <p:nvPr>
            <p:ph type="sldNum" sz="quarter" idx="11"/>
          </p:nvPr>
        </p:nvSpPr>
        <p:spPr/>
        <p:txBody>
          <a:bodyPr/>
          <a:lstStyle/>
          <a:p>
            <a:fld id="{1011C1EB-9FD3-4F59-B99A-77B7C263997F}" type="slidenum">
              <a:rPr lang="nb-NO" smtClean="0"/>
              <a:pPr/>
              <a:t>9</a:t>
            </a:fld>
            <a:endParaRPr lang="nb-NO" dirty="0"/>
          </a:p>
        </p:txBody>
      </p:sp>
      <p:sp>
        <p:nvSpPr>
          <p:cNvPr id="10" name="Tittel 1">
            <a:extLst>
              <a:ext uri="{FF2B5EF4-FFF2-40B4-BE49-F238E27FC236}">
                <a16:creationId xmlns:a16="http://schemas.microsoft.com/office/drawing/2014/main" id="{D9356916-8D75-4061-85A7-9F264E2703EF}"/>
              </a:ext>
            </a:extLst>
          </p:cNvPr>
          <p:cNvSpPr txBox="1">
            <a:spLocks/>
          </p:cNvSpPr>
          <p:nvPr/>
        </p:nvSpPr>
        <p:spPr>
          <a:xfrm>
            <a:off x="838199" y="365128"/>
            <a:ext cx="10329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B29200"/>
                </a:solidFill>
                <a:latin typeface="+mj-lt"/>
                <a:ea typeface="+mj-ea"/>
                <a:cs typeface="+mj-cs"/>
              </a:defRPr>
            </a:lvl1pPr>
          </a:lstStyle>
          <a:p>
            <a:r>
              <a:rPr lang="nb-NO" dirty="0"/>
              <a:t>(</a:t>
            </a:r>
            <a:r>
              <a:rPr lang="nb-NO" dirty="0" err="1"/>
              <a:t>lll</a:t>
            </a:r>
            <a:r>
              <a:rPr lang="nb-NO" dirty="0"/>
              <a:t>) Mangel i praksis: – Li Kan-Ken v. </a:t>
            </a:r>
            <a:r>
              <a:rPr lang="nb-NO" dirty="0" err="1"/>
              <a:t>Tyndaris</a:t>
            </a:r>
            <a:r>
              <a:rPr lang="nb-NO" dirty="0"/>
              <a:t> Investments Ltd.</a:t>
            </a:r>
          </a:p>
        </p:txBody>
      </p:sp>
      <p:sp>
        <p:nvSpPr>
          <p:cNvPr id="12" name="Plassholder for tekst 3">
            <a:extLst>
              <a:ext uri="{FF2B5EF4-FFF2-40B4-BE49-F238E27FC236}">
                <a16:creationId xmlns:a16="http://schemas.microsoft.com/office/drawing/2014/main" id="{C420E95E-95B4-43DF-AF5D-43FDC023A183}"/>
              </a:ext>
            </a:extLst>
          </p:cNvPr>
          <p:cNvSpPr txBox="1">
            <a:spLocks/>
          </p:cNvSpPr>
          <p:nvPr/>
        </p:nvSpPr>
        <p:spPr>
          <a:xfrm>
            <a:off x="895561" y="1475755"/>
            <a:ext cx="6748411" cy="4993612"/>
          </a:xfrm>
          <a:prstGeom prst="rect">
            <a:avLst/>
          </a:prstGeom>
        </p:spPr>
        <p:txBody>
          <a:bodyPr vert="horz" lIns="91440" tIns="45720" rIns="91440" bIns="45720" rtlCol="0" anchor="ctr">
            <a:noAutofit/>
          </a:bodyP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02E43"/>
                </a:solidFill>
              </a:rPr>
              <a:t>Scope</a:t>
            </a:r>
          </a:p>
          <a:p>
            <a:pPr lvl="1"/>
            <a:r>
              <a:rPr lang="en-GB" sz="1200" dirty="0"/>
              <a:t>The supercomputer named K1 would comb through online sources like real-time news and social media to gauge investor sentiment and make predictions on U.S. stock futures. It would then send instructions to a broker to execute trades, adjusting its strategy over time based on what it had learned</a:t>
            </a:r>
            <a:br>
              <a:rPr lang="en-GB" sz="1200" dirty="0"/>
            </a:br>
            <a:endParaRPr lang="en-GB" sz="1200" dirty="0"/>
          </a:p>
          <a:p>
            <a:r>
              <a:rPr lang="en-GB" b="1" dirty="0">
                <a:solidFill>
                  <a:srgbClr val="002E43"/>
                </a:solidFill>
              </a:rPr>
              <a:t>Test (?)</a:t>
            </a:r>
          </a:p>
          <a:p>
            <a:pPr lvl="1"/>
            <a:r>
              <a:rPr lang="en-GB" sz="1200" dirty="0"/>
              <a:t>[</a:t>
            </a:r>
            <a:r>
              <a:rPr lang="en-GB" sz="1200" dirty="0" err="1"/>
              <a:t>Tyndaris</a:t>
            </a:r>
            <a:r>
              <a:rPr lang="en-GB" sz="1200" dirty="0"/>
              <a:t>] shared simulations with Li showing K1 making double-digit returns, although the two now dispute the thoroughness of the back-testing</a:t>
            </a:r>
            <a:br>
              <a:rPr lang="en-GB" sz="1200" dirty="0"/>
            </a:br>
            <a:endParaRPr lang="en-GB" sz="1200" dirty="0"/>
          </a:p>
          <a:p>
            <a:r>
              <a:rPr lang="nb-NO" b="1" dirty="0">
                <a:solidFill>
                  <a:srgbClr val="002E43"/>
                </a:solidFill>
              </a:rPr>
              <a:t>Leveranse</a:t>
            </a:r>
          </a:p>
          <a:p>
            <a:pPr lvl="1"/>
            <a:r>
              <a:rPr lang="en-GB" sz="1200" dirty="0"/>
              <a:t>K1 generated a </a:t>
            </a:r>
            <a:r>
              <a:rPr lang="en-GB" sz="1200" dirty="0">
                <a:solidFill>
                  <a:schemeClr val="accent2"/>
                </a:solidFill>
              </a:rPr>
              <a:t>single trade in the morning </a:t>
            </a:r>
            <a:r>
              <a:rPr lang="en-GB" sz="1200" dirty="0"/>
              <a:t>if it deciphered a clear sentiment signal, whereas Li claims he was under the impression it </a:t>
            </a:r>
            <a:r>
              <a:rPr lang="en-GB" sz="1200" dirty="0">
                <a:solidFill>
                  <a:schemeClr val="accent2"/>
                </a:solidFill>
              </a:rPr>
              <a:t>would make trades at optimal times </a:t>
            </a:r>
            <a:r>
              <a:rPr lang="en-GB" sz="1200" dirty="0"/>
              <a:t>during the day. </a:t>
            </a:r>
          </a:p>
          <a:p>
            <a:pPr lvl="2"/>
            <a:r>
              <a:rPr lang="en-GB" sz="1000" dirty="0"/>
              <a:t>For days, K1 made no trades at all because it didn’t identify a strong enough trend</a:t>
            </a:r>
          </a:p>
          <a:p>
            <a:pPr lvl="2"/>
            <a:r>
              <a:rPr lang="en-GB" sz="1000" dirty="0"/>
              <a:t>In rebuttal, Costa’s lawyers say he told Li that buying or selling futures based on multiple trading signals was an eventual ambition, but wouldn’t happen right away.</a:t>
            </a:r>
            <a:br>
              <a:rPr lang="en-GB" sz="1000" dirty="0"/>
            </a:br>
            <a:endParaRPr lang="en-GB" sz="1000" dirty="0"/>
          </a:p>
          <a:p>
            <a:pPr lvl="1"/>
            <a:r>
              <a:rPr lang="en-GB" sz="1200" dirty="0"/>
              <a:t>By February 2018, it was regularly losing money, including over $20 million in a single day—Feb. 14—</a:t>
            </a:r>
            <a:r>
              <a:rPr lang="en-GB" sz="1200" dirty="0">
                <a:solidFill>
                  <a:schemeClr val="accent2"/>
                </a:solidFill>
              </a:rPr>
              <a:t>due to a stop-loss order </a:t>
            </a:r>
            <a:r>
              <a:rPr lang="en-GB" sz="1200" dirty="0"/>
              <a:t>Li’s lawyers argue wouldn’t have been triggered </a:t>
            </a:r>
            <a:r>
              <a:rPr lang="en-GB" sz="1200" dirty="0">
                <a:solidFill>
                  <a:schemeClr val="accent2"/>
                </a:solidFill>
              </a:rPr>
              <a:t>if K1 was as sophisticated as Costa led him to believe</a:t>
            </a:r>
          </a:p>
          <a:p>
            <a:pPr lvl="2"/>
            <a:r>
              <a:rPr lang="en-GB" sz="1000" dirty="0"/>
              <a:t>Li claims he was told K1 would use its own “deep-learning capability” daily to determine an appropriate stop loss based on market factors like volatility. Costa denies saying this and claims he told Li the level would be set by humans</a:t>
            </a:r>
            <a:br>
              <a:rPr lang="en-GB" sz="1000" dirty="0"/>
            </a:br>
            <a:endParaRPr lang="en-GB" sz="1000" dirty="0"/>
          </a:p>
          <a:p>
            <a:r>
              <a:rPr lang="en-GB" b="1" dirty="0" err="1">
                <a:solidFill>
                  <a:schemeClr val="accent1"/>
                </a:solidFill>
              </a:rPr>
              <a:t>Mangelsvurderingen</a:t>
            </a:r>
            <a:r>
              <a:rPr lang="en-GB" b="1" dirty="0">
                <a:solidFill>
                  <a:schemeClr val="accent1"/>
                </a:solidFill>
              </a:rPr>
              <a:t> </a:t>
            </a:r>
          </a:p>
          <a:p>
            <a:pPr lvl="2"/>
            <a:r>
              <a:rPr lang="en-GB" sz="1200" dirty="0" err="1">
                <a:solidFill>
                  <a:schemeClr val="accent1"/>
                </a:solidFill>
              </a:rPr>
              <a:t>Berettiget</a:t>
            </a:r>
            <a:r>
              <a:rPr lang="en-GB" sz="1200" dirty="0">
                <a:solidFill>
                  <a:schemeClr val="accent1"/>
                </a:solidFill>
              </a:rPr>
              <a:t> </a:t>
            </a:r>
            <a:r>
              <a:rPr lang="en-GB" sz="1200" dirty="0" err="1">
                <a:solidFill>
                  <a:schemeClr val="accent1"/>
                </a:solidFill>
              </a:rPr>
              <a:t>forventning</a:t>
            </a:r>
            <a:r>
              <a:rPr lang="en-GB" sz="1200" dirty="0">
                <a:solidFill>
                  <a:schemeClr val="accent1"/>
                </a:solidFill>
              </a:rPr>
              <a:t> </a:t>
            </a:r>
            <a:r>
              <a:rPr lang="en-GB" sz="1200" dirty="0" err="1">
                <a:solidFill>
                  <a:schemeClr val="accent1"/>
                </a:solidFill>
              </a:rPr>
              <a:t>til</a:t>
            </a:r>
            <a:r>
              <a:rPr lang="en-GB" sz="1200" dirty="0">
                <a:solidFill>
                  <a:schemeClr val="accent1"/>
                </a:solidFill>
              </a:rPr>
              <a:t> </a:t>
            </a:r>
            <a:r>
              <a:rPr lang="en-GB" sz="1200" dirty="0" err="1">
                <a:solidFill>
                  <a:schemeClr val="accent1"/>
                </a:solidFill>
              </a:rPr>
              <a:t>ytelsen</a:t>
            </a:r>
            <a:r>
              <a:rPr lang="en-GB" sz="1200" dirty="0">
                <a:solidFill>
                  <a:schemeClr val="accent1"/>
                </a:solidFill>
              </a:rPr>
              <a:t> </a:t>
            </a:r>
            <a:r>
              <a:rPr lang="en-GB" sz="1200" dirty="0" err="1">
                <a:solidFill>
                  <a:schemeClr val="accent1"/>
                </a:solidFill>
              </a:rPr>
              <a:t>basert</a:t>
            </a:r>
            <a:r>
              <a:rPr lang="en-GB" sz="1200" dirty="0">
                <a:solidFill>
                  <a:schemeClr val="accent1"/>
                </a:solidFill>
              </a:rPr>
              <a:t> </a:t>
            </a:r>
            <a:r>
              <a:rPr lang="en-GB" sz="1200" dirty="0" err="1">
                <a:solidFill>
                  <a:schemeClr val="accent1"/>
                </a:solidFill>
              </a:rPr>
              <a:t>på</a:t>
            </a:r>
            <a:r>
              <a:rPr lang="en-GB" sz="1200" dirty="0">
                <a:solidFill>
                  <a:schemeClr val="accent1"/>
                </a:solidFill>
              </a:rPr>
              <a:t> </a:t>
            </a:r>
            <a:r>
              <a:rPr lang="en-GB" sz="1200" dirty="0" err="1">
                <a:solidFill>
                  <a:schemeClr val="accent1"/>
                </a:solidFill>
              </a:rPr>
              <a:t>simuleringene</a:t>
            </a:r>
            <a:endParaRPr lang="en-GB" sz="1200" dirty="0">
              <a:solidFill>
                <a:schemeClr val="accent1"/>
              </a:solidFill>
            </a:endParaRPr>
          </a:p>
          <a:p>
            <a:pPr lvl="2"/>
            <a:r>
              <a:rPr lang="en-GB" sz="1200" dirty="0" err="1">
                <a:solidFill>
                  <a:schemeClr val="accent1"/>
                </a:solidFill>
              </a:rPr>
              <a:t>Aktsomhetsplikt</a:t>
            </a:r>
            <a:r>
              <a:rPr lang="en-GB" sz="1200" dirty="0">
                <a:solidFill>
                  <a:schemeClr val="accent1"/>
                </a:solidFill>
              </a:rPr>
              <a:t> for </a:t>
            </a:r>
            <a:r>
              <a:rPr lang="en-GB" sz="1200" dirty="0" err="1">
                <a:solidFill>
                  <a:schemeClr val="accent1"/>
                </a:solidFill>
              </a:rPr>
              <a:t>kjøper</a:t>
            </a:r>
            <a:r>
              <a:rPr lang="en-GB" sz="1200" dirty="0">
                <a:solidFill>
                  <a:schemeClr val="accent1"/>
                </a:solidFill>
              </a:rPr>
              <a:t> </a:t>
            </a:r>
            <a:r>
              <a:rPr lang="en-GB" sz="1200" dirty="0" err="1">
                <a:solidFill>
                  <a:schemeClr val="accent1"/>
                </a:solidFill>
              </a:rPr>
              <a:t>basert</a:t>
            </a:r>
            <a:r>
              <a:rPr lang="en-GB" sz="1200" dirty="0">
                <a:solidFill>
                  <a:schemeClr val="accent1"/>
                </a:solidFill>
              </a:rPr>
              <a:t> </a:t>
            </a:r>
            <a:r>
              <a:rPr lang="en-GB" sz="1200" dirty="0" err="1">
                <a:solidFill>
                  <a:schemeClr val="accent1"/>
                </a:solidFill>
              </a:rPr>
              <a:t>på</a:t>
            </a:r>
            <a:r>
              <a:rPr lang="en-GB" sz="1200" dirty="0">
                <a:solidFill>
                  <a:schemeClr val="accent1"/>
                </a:solidFill>
              </a:rPr>
              <a:t> </a:t>
            </a:r>
            <a:r>
              <a:rPr lang="en-GB" sz="1200" dirty="0" err="1">
                <a:solidFill>
                  <a:schemeClr val="accent1"/>
                </a:solidFill>
              </a:rPr>
              <a:t>investeringens</a:t>
            </a:r>
            <a:r>
              <a:rPr lang="en-GB" sz="1200" dirty="0">
                <a:solidFill>
                  <a:schemeClr val="accent1"/>
                </a:solidFill>
              </a:rPr>
              <a:t> </a:t>
            </a:r>
            <a:r>
              <a:rPr lang="en-GB" sz="1200" dirty="0" err="1">
                <a:solidFill>
                  <a:schemeClr val="accent1"/>
                </a:solidFill>
              </a:rPr>
              <a:t>størrelse</a:t>
            </a:r>
            <a:r>
              <a:rPr lang="en-GB" sz="1200" dirty="0">
                <a:solidFill>
                  <a:schemeClr val="accent1"/>
                </a:solidFill>
              </a:rPr>
              <a:t>?</a:t>
            </a:r>
          </a:p>
          <a:p>
            <a:pPr lvl="2"/>
            <a:r>
              <a:rPr lang="en-GB" sz="1200" dirty="0">
                <a:solidFill>
                  <a:schemeClr val="accent1"/>
                </a:solidFill>
              </a:rPr>
              <a:t>Positive </a:t>
            </a:r>
            <a:r>
              <a:rPr lang="en-GB" sz="1200" dirty="0" err="1">
                <a:solidFill>
                  <a:schemeClr val="accent1"/>
                </a:solidFill>
              </a:rPr>
              <a:t>opplysninger</a:t>
            </a:r>
            <a:r>
              <a:rPr lang="en-GB" sz="1200" dirty="0">
                <a:solidFill>
                  <a:schemeClr val="accent1"/>
                </a:solidFill>
              </a:rPr>
              <a:t> om </a:t>
            </a:r>
            <a:r>
              <a:rPr lang="en-GB" sz="1200" dirty="0" err="1">
                <a:solidFill>
                  <a:schemeClr val="accent1"/>
                </a:solidFill>
              </a:rPr>
              <a:t>eksisterende</a:t>
            </a:r>
            <a:r>
              <a:rPr lang="en-GB" sz="1200" dirty="0">
                <a:solidFill>
                  <a:schemeClr val="accent1"/>
                </a:solidFill>
              </a:rPr>
              <a:t> </a:t>
            </a:r>
            <a:r>
              <a:rPr lang="en-GB" sz="1200" dirty="0" err="1">
                <a:solidFill>
                  <a:schemeClr val="accent1"/>
                </a:solidFill>
              </a:rPr>
              <a:t>funksjonalitet</a:t>
            </a:r>
            <a:r>
              <a:rPr lang="en-GB" sz="1200" dirty="0">
                <a:solidFill>
                  <a:schemeClr val="accent1"/>
                </a:solidFill>
              </a:rPr>
              <a:t> vs. </a:t>
            </a:r>
            <a:r>
              <a:rPr lang="en-GB" sz="1200" dirty="0" err="1">
                <a:solidFill>
                  <a:schemeClr val="accent1"/>
                </a:solidFill>
              </a:rPr>
              <a:t>planlagt</a:t>
            </a:r>
            <a:r>
              <a:rPr lang="en-GB" sz="1200" dirty="0">
                <a:solidFill>
                  <a:schemeClr val="accent1"/>
                </a:solidFill>
              </a:rPr>
              <a:t> </a:t>
            </a:r>
            <a:r>
              <a:rPr lang="en-GB" sz="1200" dirty="0" err="1">
                <a:solidFill>
                  <a:schemeClr val="accent1"/>
                </a:solidFill>
              </a:rPr>
              <a:t>utvikling</a:t>
            </a:r>
            <a:endParaRPr lang="nb-NO" sz="1200" dirty="0">
              <a:solidFill>
                <a:schemeClr val="accent1"/>
              </a:solidFill>
            </a:endParaRPr>
          </a:p>
        </p:txBody>
      </p:sp>
      <p:pic>
        <p:nvPicPr>
          <p:cNvPr id="6" name="Bilde 5">
            <a:extLst>
              <a:ext uri="{FF2B5EF4-FFF2-40B4-BE49-F238E27FC236}">
                <a16:creationId xmlns:a16="http://schemas.microsoft.com/office/drawing/2014/main" id="{6C9D94A3-E546-47C3-A596-4AD9F0BBE153}"/>
              </a:ext>
            </a:extLst>
          </p:cNvPr>
          <p:cNvPicPr>
            <a:picLocks noChangeAspect="1"/>
          </p:cNvPicPr>
          <p:nvPr/>
        </p:nvPicPr>
        <p:blipFill>
          <a:blip r:embed="rId2"/>
          <a:stretch>
            <a:fillRect/>
          </a:stretch>
        </p:blipFill>
        <p:spPr>
          <a:xfrm>
            <a:off x="7701334" y="1690691"/>
            <a:ext cx="2836957" cy="2457825"/>
          </a:xfrm>
          <a:prstGeom prst="rect">
            <a:avLst/>
          </a:prstGeom>
        </p:spPr>
      </p:pic>
      <p:sp>
        <p:nvSpPr>
          <p:cNvPr id="14" name="TekstSylinder 13">
            <a:extLst>
              <a:ext uri="{FF2B5EF4-FFF2-40B4-BE49-F238E27FC236}">
                <a16:creationId xmlns:a16="http://schemas.microsoft.com/office/drawing/2014/main" id="{F6A122CB-8560-457A-BDC6-82B308FBDA0E}"/>
              </a:ext>
            </a:extLst>
          </p:cNvPr>
          <p:cNvSpPr txBox="1"/>
          <p:nvPr/>
        </p:nvSpPr>
        <p:spPr>
          <a:xfrm>
            <a:off x="7798085" y="4568827"/>
            <a:ext cx="2661007" cy="1169551"/>
          </a:xfrm>
          <a:prstGeom prst="rect">
            <a:avLst/>
          </a:prstGeom>
          <a:noFill/>
        </p:spPr>
        <p:txBody>
          <a:bodyPr wrap="square" rtlCol="0">
            <a:spAutoFit/>
          </a:bodyPr>
          <a:lstStyle/>
          <a:p>
            <a:r>
              <a:rPr lang="en-GB" sz="1400" dirty="0"/>
              <a:t>“</a:t>
            </a:r>
            <a:r>
              <a:rPr lang="en-GB" sz="1400" i="1" dirty="0"/>
              <a:t>Misrepresentation is about what a person said to you,” she said. “What happens when we’re not being sold to by a human</a:t>
            </a:r>
            <a:r>
              <a:rPr lang="en-GB" sz="1400" dirty="0"/>
              <a:t>?”</a:t>
            </a:r>
            <a:endParaRPr lang="nb-NO" sz="1400" dirty="0"/>
          </a:p>
        </p:txBody>
      </p:sp>
    </p:spTree>
    <p:extLst>
      <p:ext uri="{BB962C8B-B14F-4D97-AF65-F5344CB8AC3E}">
        <p14:creationId xmlns:p14="http://schemas.microsoft.com/office/powerpoint/2010/main" val="12740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tema">
  <a:themeElements>
    <a:clrScheme name="Egendefinert 3">
      <a:dk1>
        <a:srgbClr val="000000"/>
      </a:dk1>
      <a:lt1>
        <a:srgbClr val="FFFFFF"/>
      </a:lt1>
      <a:dk2>
        <a:srgbClr val="002E43"/>
      </a:dk2>
      <a:lt2>
        <a:srgbClr val="AFB6BD"/>
      </a:lt2>
      <a:accent1>
        <a:srgbClr val="002E43"/>
      </a:accent1>
      <a:accent2>
        <a:srgbClr val="B29200"/>
      </a:accent2>
      <a:accent3>
        <a:srgbClr val="AFB6BD"/>
      </a:accent3>
      <a:accent4>
        <a:srgbClr val="3E0F39"/>
      </a:accent4>
      <a:accent5>
        <a:srgbClr val="3E5F75"/>
      </a:accent5>
      <a:accent6>
        <a:srgbClr val="5E6738"/>
      </a:accent6>
      <a:hlink>
        <a:srgbClr val="3E5F75"/>
      </a:hlink>
      <a:folHlink>
        <a:srgbClr val="3E0F39"/>
      </a:folHlink>
    </a:clrScheme>
    <a:fontScheme name="Egendefinert 2">
      <a:majorFont>
        <a:latin typeface="Open Sans"/>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EFFEC19-36F4-4E79-914B-972B30023DD0}" vid="{330087E2-F055-44A0-B5EA-F2BAF4EE5D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88CE5A0D08D44BBACBFC6A81FE885E" ma:contentTypeVersion="11" ma:contentTypeDescription="Opprett et nytt dokument." ma:contentTypeScope="" ma:versionID="7747be89f3c1f630cc5a0037409f987f">
  <xsd:schema xmlns:xsd="http://www.w3.org/2001/XMLSchema" xmlns:xs="http://www.w3.org/2001/XMLSchema" xmlns:p="http://schemas.microsoft.com/office/2006/metadata/properties" xmlns:ns3="77a0be7c-e90f-43ec-b62b-d42ca1cf1aa4" xmlns:ns4="1c51e4f2-69be-4e02-9460-a54e6a40e959" targetNamespace="http://schemas.microsoft.com/office/2006/metadata/properties" ma:root="true" ma:fieldsID="42f70625daaec7fd3763e3bacca9d4fd" ns3:_="" ns4:_="">
    <xsd:import namespace="77a0be7c-e90f-43ec-b62b-d42ca1cf1aa4"/>
    <xsd:import namespace="1c51e4f2-69be-4e02-9460-a54e6a40e9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0be7c-e90f-43ec-b62b-d42ca1cf1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51e4f2-69be-4e02-9460-a54e6a40e95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CF8705-E8C8-49C2-9DA7-28283D1A7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0be7c-e90f-43ec-b62b-d42ca1cf1aa4"/>
    <ds:schemaRef ds:uri="1c51e4f2-69be-4e02-9460-a54e6a40e9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6007E-57E2-4054-B461-D66836964D2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F9D118-5CFA-4782-9E7A-389E9CB3C3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Brækhus 16_9</Template>
  <TotalTime>204</TotalTime>
  <Words>862</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10</vt:i4>
      </vt:variant>
    </vt:vector>
  </HeadingPairs>
  <TitlesOfParts>
    <vt:vector size="17" baseType="lpstr">
      <vt:lpstr>Arial</vt:lpstr>
      <vt:lpstr>Calibri</vt:lpstr>
      <vt:lpstr>Open Sans</vt:lpstr>
      <vt:lpstr>Open Sans Light</vt:lpstr>
      <vt:lpstr>Open Sans Semibold</vt:lpstr>
      <vt:lpstr>Times New Roman</vt:lpstr>
      <vt:lpstr>Office-tema</vt:lpstr>
      <vt:lpstr>Når selvlærende systemer møter jussen</vt:lpstr>
      <vt:lpstr>Utgangspunkt: Finnes det noen AI-juss?</vt:lpstr>
      <vt:lpstr>Utgangspunkt: Finnes det noen AI-juss?</vt:lpstr>
      <vt:lpstr>Når kommer jussen inn ved leveranse av AI?</vt:lpstr>
      <vt:lpstr>(Svært) kort om anskaffelsesprosessen  </vt:lpstr>
      <vt:lpstr>PowerPoint-presentasjon</vt:lpstr>
      <vt:lpstr>Noen praktiske eksempler (l) Scoping –  hva er nødvendig kvalitet?</vt:lpstr>
      <vt:lpstr>Noen praktiske eksempler (ll) Testfasen –  hvor realistisk er testen?</vt:lpstr>
      <vt:lpstr>PowerPoint-presentasjon</vt:lpstr>
      <vt:lpstr>PowerPoint-presentasjon</vt:lpstr>
    </vt:vector>
  </TitlesOfParts>
  <Company>Brækhus Dege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Kathrine Moen Engbakk</dc:creator>
  <cp:lastModifiedBy>Christian Bendiksen</cp:lastModifiedBy>
  <cp:revision>19</cp:revision>
  <cp:lastPrinted>2016-12-15T10:28:15Z</cp:lastPrinted>
  <dcterms:created xsi:type="dcterms:W3CDTF">2020-02-25T13:39:00Z</dcterms:created>
  <dcterms:modified xsi:type="dcterms:W3CDTF">2020-10-13T06:48:26Z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0x0101009988CE5A0D08D44BBACBFC6A81FE885E</vt:lpwstr>
  </property>
</Properties>
</file>