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8" r:id="rId3"/>
    <p:sldId id="268" r:id="rId4"/>
    <p:sldId id="277" r:id="rId5"/>
    <p:sldId id="269" r:id="rId6"/>
    <p:sldId id="279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03095D-E631-F24F-9C26-B49F7B509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449DA8-7DC2-DE49-BAB5-6FF059920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39B987-C7D0-BB40-801D-6248190F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9D8DE2-B209-834E-808F-D0A69EA5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4F68A9-4A7C-B540-8DCF-E8D442D8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85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99B5D0-20CD-ED4F-BD9B-D5B5CCD0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15567BB-D35F-B040-BC00-E600F90BF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5F26BE-5B99-9046-8BD0-43C6855F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0A925D-CA82-A141-A825-8365D2BD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43073-029F-054A-AC52-7457C9CA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59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2C156BE-B3D8-9F47-ACE2-B29451194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ECCE923-1B46-0A41-9BEB-B41AE29C0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A581FC-D85D-734D-B76B-CF2C5791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22C48C-103C-C648-9195-7E6E6D15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8D068E-A166-1349-9F50-0DD3DFE0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98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DFC5B2-D853-DC43-B411-CA8F2B3F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580DA9-E657-CC45-A665-8176910A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115715-374B-BF44-8368-B812006B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25FFBF-C488-444F-ABFF-AC0E0258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3C2363-329E-7044-A4EC-8D21EBAB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83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C59980-D875-134B-9340-D2B354EA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DD6CBF-E626-8749-9528-DFAFD8C6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084E0F-1AF6-8D4A-B884-724CADFA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46A8E5-BCC6-294B-A665-1719D00D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3B7CD7-04DF-8141-A14A-23C58777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B2AE34-6422-F242-A6E1-CAF18F05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7BCF5-5E05-E24A-8D8E-5B0A214AF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86046E-55B0-BC4A-A65D-CEF1CE6E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2B0647-143B-694B-B3AF-6AB5199D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2D5D9B-4576-4F4A-A0EC-833FF862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DC9D53-70D0-D44B-8F09-9056CD69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477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7DF95B-D1C0-D94F-B172-8D39BA0D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F639B9-E474-BB4E-B335-3FEDF9BB0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E8D5B05-194C-0040-9250-DD60305AB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0001E2A-8402-AF49-9225-0D9B0D825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FC92647-FB68-7F48-AB7A-F79596B7A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DF88F94-342C-EA41-AEA9-D094A1BC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10138B5-4C67-7343-9324-CCEE0203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1E4715F-8862-3141-AB56-0A9579FF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36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7BB35-8835-CC46-9BCA-CF160B60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789A50B-71E8-8740-A31B-798608AF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25F302-62CA-D949-A047-B70F5A0B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BFD9162-55F8-FF41-94FF-AA469F51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19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B61C633-4D23-E74E-9C7A-0DA6CAF0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603E1AC-E26C-9A4F-9945-07AB5CE3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DFA73E-938A-B64B-B3FC-1B028EBF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09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E99E3-FAB9-6741-80A8-C26FA67E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A053E3-0AC4-EC4D-8581-4BEADD0A7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DD1BAB-3E90-EB43-B2E6-536BEAF7E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AAC5B9-AA51-FB42-B755-9F1C7B80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C376B9-B7C0-AA47-A444-496C9A9E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561D4E-BF78-F74B-AE82-8A748628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70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A2E6F-9B76-B442-896E-76B4DEA0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327ACB6-BB60-624B-B3A6-1992D79ED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E9D85-A637-D34D-AC76-98B696697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C4B839-BF56-F341-BC72-CFC8A5EF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5D08A5-D250-CB4A-A22B-36C05C10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DB61FF-1690-3540-A85C-39FFDA90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85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39AEE6F-BE72-2D49-BA84-B37E6C49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B0456D-6212-8342-AF19-C33A79CF2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151226-F677-9A4E-ABF1-9725D6B58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31EE-001B-F646-A7A2-B8C4007190B8}" type="datetimeFigureOut">
              <a:rPr lang="nb-NO" smtClean="0"/>
              <a:t>03.09.2020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7734FA-A873-6244-87F2-D3882D70D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CD8E3E-98BC-024D-9BF5-AB339F49D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901E-017B-E249-8D39-5759A552F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2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e 3">
            <a:extLst>
              <a:ext uri="{FF2B5EF4-FFF2-40B4-BE49-F238E27FC236}">
                <a16:creationId xmlns:a16="http://schemas.microsoft.com/office/drawing/2014/main" id="{BEC856C6-A14B-9448-87EA-43D0A880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288"/>
            <a:ext cx="13183546" cy="52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lassholder for innhold 2">
            <a:extLst>
              <a:ext uri="{FF2B5EF4-FFF2-40B4-BE49-F238E27FC236}">
                <a16:creationId xmlns:a16="http://schemas.microsoft.com/office/drawing/2014/main" id="{A408DAC9-CE65-8647-918D-CED5FA3C6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1863" y="3230563"/>
            <a:ext cx="10515600" cy="197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Erland utvikler banebrytende løsninger for mennesker med stomi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27B2FD1-6E47-0847-8ED3-13888EDB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132" y="5567964"/>
            <a:ext cx="989293" cy="98929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D9FB227-3614-6243-8D66-56ECF992595D}"/>
              </a:ext>
            </a:extLst>
          </p:cNvPr>
          <p:cNvSpPr/>
          <p:nvPr/>
        </p:nvSpPr>
        <p:spPr>
          <a:xfrm>
            <a:off x="3471863" y="3718747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b="1" dirty="0">
                <a:solidFill>
                  <a:srgbClr val="B31081"/>
                </a:solidFill>
                <a:latin typeface="Trebuchet MS" panose="020B0703020202090204" pitchFamily="34" charset="0"/>
              </a:rPr>
              <a:t>- Brukerdrevet innovasjon</a:t>
            </a:r>
            <a:endParaRPr lang="nb-NO" dirty="0">
              <a:solidFill>
                <a:srgbClr val="B310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6CAD4E8-50FC-244C-9114-9F08DDB5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59DE586-0A88-F84B-8F04-02CC7174E19C}"/>
              </a:ext>
            </a:extLst>
          </p:cNvPr>
          <p:cNvSpPr/>
          <p:nvPr/>
        </p:nvSpPr>
        <p:spPr>
          <a:xfrm>
            <a:off x="1288773" y="2659662"/>
            <a:ext cx="6281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0" i="0" u="none" strike="noStrike" dirty="0">
                <a:effectLst/>
              </a:rPr>
              <a:t>Stavanger basert selskap etablert i 2010 av Jofrid Erland.</a:t>
            </a:r>
          </a:p>
          <a:p>
            <a:endParaRPr lang="nb-NO" sz="1600" dirty="0"/>
          </a:p>
          <a:p>
            <a:r>
              <a:rPr lang="nb-NO" sz="1600" dirty="0"/>
              <a:t>I 2007 fikk mannen hennes tykktarmskreft, og kom hjem fra sykehuset med en stomipose. For å hindre lekkasjen fra stomiposen ble hun nødt til å ta saken i egne hender. </a:t>
            </a:r>
            <a:br>
              <a:rPr lang="nb-NO" sz="1600" dirty="0"/>
            </a:br>
            <a:r>
              <a:rPr lang="nb-NO" sz="1600" dirty="0"/>
              <a:t>Med nål, tråd og forskjellige bleietyper sydde hun sin første prototype. </a:t>
            </a:r>
          </a:p>
          <a:p>
            <a:r>
              <a:rPr lang="nb-NO" sz="1600" dirty="0"/>
              <a:t>Hun innså at for å få mannen sin tilbake i det sosiale liv, måtte først lukt og lekkasje fra stomiposen stoppes.</a:t>
            </a:r>
          </a:p>
          <a:p>
            <a:endParaRPr lang="nb-NO" sz="1600" dirty="0"/>
          </a:p>
          <a:p>
            <a:r>
              <a:rPr lang="nb-NO" sz="1600" dirty="0"/>
              <a:t>I samarbeid med en av verdens ledende produsenter av stomiutstyr startet utviklingen av Erland Care produktene.</a:t>
            </a:r>
          </a:p>
          <a:p>
            <a:endParaRPr lang="nb-NO" sz="1600" dirty="0"/>
          </a:p>
          <a:p>
            <a:r>
              <a:rPr lang="nb-NO" sz="1600" dirty="0"/>
              <a:t>Selskapet eies i dag av 12 lokale investorer, inkludert Erland familien.</a:t>
            </a:r>
          </a:p>
          <a:p>
            <a:endParaRPr lang="nb-NO" sz="1600" b="0" i="0" u="none" strike="noStrike" dirty="0">
              <a:effectLst/>
            </a:endParaRPr>
          </a:p>
          <a:p>
            <a:endParaRPr lang="nb-NO" sz="1600" dirty="0"/>
          </a:p>
          <a:p>
            <a:endParaRPr lang="nb-NO" sz="1600" b="1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677FF2-FFC2-4743-90CA-2D72C967C179}"/>
              </a:ext>
            </a:extLst>
          </p:cNvPr>
          <p:cNvSpPr/>
          <p:nvPr/>
        </p:nvSpPr>
        <p:spPr>
          <a:xfrm>
            <a:off x="1288773" y="2151077"/>
            <a:ext cx="912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Erland AS – Sosialt entreprenørskap fra Norge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46CDB8D-1745-5F47-91C4-21202B5EB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1" r="15453"/>
          <a:stretch/>
        </p:blipFill>
        <p:spPr>
          <a:xfrm>
            <a:off x="8055428" y="3048000"/>
            <a:ext cx="3225521" cy="255066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3EDB27A5-93CB-CB4A-A551-DC9BC48600A3}"/>
              </a:ext>
            </a:extLst>
          </p:cNvPr>
          <p:cNvSpPr/>
          <p:nvPr/>
        </p:nvSpPr>
        <p:spPr>
          <a:xfrm>
            <a:off x="10134224" y="5610233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i="1" dirty="0">
                <a:solidFill>
                  <a:srgbClr val="333333"/>
                </a:solidFill>
              </a:rPr>
              <a:t>Jofrid Erland</a:t>
            </a:r>
          </a:p>
        </p:txBody>
      </p:sp>
    </p:spTree>
    <p:extLst>
      <p:ext uri="{BB962C8B-B14F-4D97-AF65-F5344CB8AC3E}">
        <p14:creationId xmlns:p14="http://schemas.microsoft.com/office/powerpoint/2010/main" val="156636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7B65F00-B926-8B49-8F39-453AF8BD20E1}"/>
              </a:ext>
            </a:extLst>
          </p:cNvPr>
          <p:cNvSpPr/>
          <p:nvPr/>
        </p:nvSpPr>
        <p:spPr>
          <a:xfrm>
            <a:off x="1288773" y="2151077"/>
            <a:ext cx="912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Det anslås å være rundt 7 millioner mennesker med stomi i verden -  tallet er økende.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5512196-0456-A544-9E45-41E006D3A2F6}"/>
              </a:ext>
            </a:extLst>
          </p:cNvPr>
          <p:cNvSpPr/>
          <p:nvPr/>
        </p:nvSpPr>
        <p:spPr>
          <a:xfrm>
            <a:off x="1288773" y="2916460"/>
            <a:ext cx="77624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Hovedutfordringen til brukerne av stomiutstyr er lekkasjer (76%), som igjen fører til:</a:t>
            </a:r>
          </a:p>
          <a:p>
            <a:endParaRPr lang="nb-NO" sz="1600" dirty="0"/>
          </a:p>
          <a:p>
            <a:endParaRPr lang="nb-NO" sz="1600" dirty="0"/>
          </a:p>
          <a:p>
            <a:r>
              <a:rPr lang="nb-NO" sz="1600" dirty="0"/>
              <a:t>- Nedsatt arbeidskapasitet og evne </a:t>
            </a:r>
          </a:p>
          <a:p>
            <a:r>
              <a:rPr lang="nb-NO" sz="1600" dirty="0"/>
              <a:t>- Mindre sosial aktivitet </a:t>
            </a:r>
          </a:p>
          <a:p>
            <a:r>
              <a:rPr lang="nb-NO" sz="1600" dirty="0"/>
              <a:t>- Begrenset reiseevne og lyst</a:t>
            </a:r>
          </a:p>
          <a:p>
            <a:r>
              <a:rPr lang="nb-NO" sz="1600" dirty="0"/>
              <a:t>- Dårligere søvnkvalitet</a:t>
            </a:r>
          </a:p>
          <a:p>
            <a:r>
              <a:rPr lang="nb-NO" sz="1600" dirty="0"/>
              <a:t>- Sårutvikling rundt stomi (70%)</a:t>
            </a:r>
          </a:p>
          <a:p>
            <a:pPr marL="285750" indent="-285750">
              <a:buFontTx/>
              <a:buChar char="-"/>
            </a:pPr>
            <a:endParaRPr lang="nb-NO" sz="1600" dirty="0"/>
          </a:p>
          <a:p>
            <a:r>
              <a:rPr lang="nb-NO" sz="1600" dirty="0"/>
              <a:t>= </a:t>
            </a:r>
            <a:r>
              <a:rPr lang="nb-NO" sz="1600" b="1" dirty="0"/>
              <a:t>Redusert livskvalitet</a:t>
            </a:r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CAD32294-12FF-F64F-B1C7-1C2165769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512" y="3429000"/>
            <a:ext cx="2902316" cy="2104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87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6CAD4E8-50FC-244C-9114-9F08DDB5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0B27D9D7-CC4A-EF43-9707-00579AFD3AC0}"/>
              </a:ext>
            </a:extLst>
          </p:cNvPr>
          <p:cNvSpPr/>
          <p:nvPr/>
        </p:nvSpPr>
        <p:spPr>
          <a:xfrm>
            <a:off x="1288773" y="1918848"/>
            <a:ext cx="912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Våre patenterte løsninger: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9816E11-F76E-0443-B3D4-1E3E90E7CA8B}"/>
              </a:ext>
            </a:extLst>
          </p:cNvPr>
          <p:cNvSpPr/>
          <p:nvPr/>
        </p:nvSpPr>
        <p:spPr>
          <a:xfrm>
            <a:off x="1288772" y="2572885"/>
            <a:ext cx="935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i="0" u="none" strike="noStrike" dirty="0">
                <a:solidFill>
                  <a:srgbClr val="333333"/>
                </a:solidFill>
                <a:effectLst/>
              </a:rPr>
              <a:t>Erland Care Superabsorbent </a:t>
            </a:r>
            <a:r>
              <a:rPr lang="nb-NO" sz="1600" b="1" i="0" u="none" strike="noStrike" dirty="0" err="1">
                <a:solidFill>
                  <a:srgbClr val="333333"/>
                </a:solidFill>
                <a:effectLst/>
              </a:rPr>
              <a:t>pad</a:t>
            </a:r>
            <a:r>
              <a:rPr lang="nb-NO" sz="1600" b="1" i="0" u="none" strike="noStrike" dirty="0">
                <a:solidFill>
                  <a:srgbClr val="333333"/>
                </a:solidFill>
                <a:effectLst/>
              </a:rPr>
              <a:t>: </a:t>
            </a:r>
          </a:p>
          <a:p>
            <a:r>
              <a:rPr lang="nb-NO" sz="1600" b="0" i="0" u="none" strike="noStrike" dirty="0">
                <a:effectLst/>
              </a:rPr>
              <a:t>Sikrer trygt og stabilt feste av pose og plate, som igjen reduserer risiko for lekkasje under platen.</a:t>
            </a:r>
          </a:p>
          <a:p>
            <a:r>
              <a:rPr lang="nb-NO" sz="1600" b="0" i="0" u="none" strike="noStrike" dirty="0">
                <a:effectLst/>
              </a:rPr>
              <a:t>Suger opp lekkasje, og forsegler den i absorbenten. </a:t>
            </a:r>
          </a:p>
          <a:p>
            <a:r>
              <a:rPr lang="nb-NO" sz="1600" b="0" i="0" u="none" strike="noStrike" dirty="0">
                <a:effectLst/>
              </a:rPr>
              <a:t>Det hindrer væske å komme på hud, klær, sengetøy etc.</a:t>
            </a:r>
          </a:p>
          <a:p>
            <a:endParaRPr lang="nb-NO" sz="1600" dirty="0"/>
          </a:p>
          <a:p>
            <a:r>
              <a:rPr lang="nb-NO" sz="1600" b="0" i="0" u="none" strike="noStrike" dirty="0">
                <a:effectLst/>
              </a:rPr>
              <a:t>Lansert høsten 2019, tilgjengelig i 7 land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E4F5713-EECD-2E45-BF40-E9808882BC09}"/>
              </a:ext>
            </a:extLst>
          </p:cNvPr>
          <p:cNvSpPr/>
          <p:nvPr/>
        </p:nvSpPr>
        <p:spPr>
          <a:xfrm>
            <a:off x="1288772" y="4427250"/>
            <a:ext cx="935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i="0" u="none" strike="noStrike" dirty="0">
                <a:solidFill>
                  <a:srgbClr val="333333"/>
                </a:solidFill>
                <a:effectLst/>
              </a:rPr>
              <a:t>Erland Care </a:t>
            </a:r>
            <a:r>
              <a:rPr lang="nb-NO" sz="1600" b="1" i="0" u="none" strike="noStrike" dirty="0" err="1">
                <a:solidFill>
                  <a:srgbClr val="333333"/>
                </a:solidFill>
                <a:effectLst/>
              </a:rPr>
              <a:t>Protective</a:t>
            </a:r>
            <a:r>
              <a:rPr lang="nb-NO" sz="16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nb-NO" sz="1600" b="1" i="0" u="none" strike="noStrike" dirty="0" err="1">
                <a:solidFill>
                  <a:srgbClr val="333333"/>
                </a:solidFill>
                <a:effectLst/>
              </a:rPr>
              <a:t>skin</a:t>
            </a:r>
            <a:r>
              <a:rPr lang="nb-NO" sz="1600" b="1" i="0" u="none" strike="noStrike" dirty="0">
                <a:solidFill>
                  <a:srgbClr val="333333"/>
                </a:solidFill>
                <a:effectLst/>
              </a:rPr>
              <a:t>: </a:t>
            </a:r>
          </a:p>
          <a:p>
            <a:r>
              <a:rPr lang="nb-NO" sz="1600" dirty="0"/>
              <a:t>En superabsorberende hudplate som festes rett </a:t>
            </a:r>
            <a:r>
              <a:rPr lang="nb-NO" sz="1600" dirty="0" err="1"/>
              <a:t>pa</a:t>
            </a:r>
            <a:r>
              <a:rPr lang="nb-NO" sz="1600" dirty="0"/>
              <a:t>̊ huden, og ligger under </a:t>
            </a:r>
            <a:r>
              <a:rPr lang="nb-NO" sz="1600" dirty="0" err="1"/>
              <a:t>festeplaten</a:t>
            </a:r>
            <a:r>
              <a:rPr lang="nb-NO" sz="1600" dirty="0"/>
              <a:t> til stomiposen. Hudplaten kan absorbere et betydelig væskevolum og reduserer risikoen for hud irritasjoner rundt stomien, og gir etablerte sår gode vilkår for </a:t>
            </a:r>
            <a:r>
              <a:rPr lang="nb-NO" sz="1600" dirty="0" err="1"/>
              <a:t>heling</a:t>
            </a:r>
            <a:r>
              <a:rPr lang="nb-NO" sz="1600" dirty="0"/>
              <a:t>.</a:t>
            </a:r>
            <a:r>
              <a:rPr lang="nb-NO" sz="1600" dirty="0">
                <a:effectLst/>
              </a:rPr>
              <a:t> </a:t>
            </a:r>
            <a:endParaRPr lang="nb-NO" sz="1600" dirty="0">
              <a:solidFill>
                <a:srgbClr val="333333"/>
              </a:solidFill>
            </a:endParaRPr>
          </a:p>
          <a:p>
            <a:endParaRPr lang="nb-NO" sz="1600" b="0" i="0" u="none" strike="noStrike" dirty="0">
              <a:solidFill>
                <a:srgbClr val="333333"/>
              </a:solidFill>
              <a:effectLst/>
            </a:endParaRPr>
          </a:p>
          <a:p>
            <a:r>
              <a:rPr lang="nb-NO" sz="1600" b="0" i="0" u="none" strike="noStrike" dirty="0">
                <a:solidFill>
                  <a:srgbClr val="333333"/>
                </a:solidFill>
                <a:effectLst/>
              </a:rPr>
              <a:t>Lanseres høsten 2020</a:t>
            </a:r>
          </a:p>
        </p:txBody>
      </p:sp>
    </p:spTree>
    <p:extLst>
      <p:ext uri="{BB962C8B-B14F-4D97-AF65-F5344CB8AC3E}">
        <p14:creationId xmlns:p14="http://schemas.microsoft.com/office/powerpoint/2010/main" val="52621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7B65F00-B926-8B49-8F39-453AF8BD20E1}"/>
              </a:ext>
            </a:extLst>
          </p:cNvPr>
          <p:cNvSpPr/>
          <p:nvPr/>
        </p:nvSpPr>
        <p:spPr>
          <a:xfrm>
            <a:off x="1288773" y="2151077"/>
            <a:ext cx="912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B31081"/>
                </a:solidFill>
              </a:rPr>
              <a:t>Erland Care </a:t>
            </a:r>
            <a:r>
              <a:rPr lang="nb-NO" b="1" dirty="0"/>
              <a:t>– betydningen for brukerne og helsevesen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57D8EF-B09C-3C47-B663-E13D3E14B901}"/>
              </a:ext>
            </a:extLst>
          </p:cNvPr>
          <p:cNvSpPr/>
          <p:nvPr/>
        </p:nvSpPr>
        <p:spPr>
          <a:xfrm>
            <a:off x="1288773" y="2881984"/>
            <a:ext cx="93501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/>
              <a:t>Brukere – få eller ingen lekkasjer:</a:t>
            </a:r>
          </a:p>
          <a:p>
            <a:r>
              <a:rPr lang="nb-NO" sz="1600" dirty="0"/>
              <a:t>Økt livskvalitet </a:t>
            </a:r>
          </a:p>
          <a:p>
            <a:r>
              <a:rPr lang="nb-NO" sz="1600" dirty="0"/>
              <a:t>Mindre behov for skifte av poser/tøy etc.</a:t>
            </a:r>
          </a:p>
          <a:p>
            <a:r>
              <a:rPr lang="nb-NO" sz="1600" dirty="0"/>
              <a:t>Færre besøk hos stomisykepleier/fastlege etc.</a:t>
            </a:r>
          </a:p>
          <a:p>
            <a:r>
              <a:rPr lang="nb-NO" sz="1600" dirty="0"/>
              <a:t>Mindre sår rundt stomi</a:t>
            </a:r>
          </a:p>
          <a:p>
            <a:r>
              <a:rPr lang="nb-NO" sz="1600" dirty="0"/>
              <a:t>Økt arbeidsevne</a:t>
            </a:r>
          </a:p>
          <a:p>
            <a:endParaRPr lang="nb-NO" sz="1600" dirty="0"/>
          </a:p>
          <a:p>
            <a:r>
              <a:rPr lang="nb-NO" sz="1600" b="1" dirty="0"/>
              <a:t>Helsevesen – redusert ressursbruk:</a:t>
            </a:r>
          </a:p>
          <a:p>
            <a:r>
              <a:rPr lang="nb-NO" sz="1600" dirty="0"/>
              <a:t>Brukeren tar kontroll over behandlingen</a:t>
            </a:r>
          </a:p>
          <a:p>
            <a:r>
              <a:rPr lang="nb-NO" sz="1600" dirty="0"/>
              <a:t>Redusert behov for konsultasjoner. </a:t>
            </a:r>
          </a:p>
          <a:p>
            <a:r>
              <a:rPr lang="nb-NO" sz="1600" dirty="0"/>
              <a:t>( 40% av alle besøk hos stomisykepleier gjelder sår ).</a:t>
            </a:r>
          </a:p>
          <a:p>
            <a:r>
              <a:rPr lang="nb-NO" sz="1600" dirty="0"/>
              <a:t>Mindre forbruk av medisinsk forbruksmateriell</a:t>
            </a:r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12" name="Bilde 11" descr="Et bilde som inneholder person, innendørs, hånd, mann&#10;&#10;Automatisk generert beskrivelse">
            <a:extLst>
              <a:ext uri="{FF2B5EF4-FFF2-40B4-BE49-F238E27FC236}">
                <a16:creationId xmlns:a16="http://schemas.microsoft.com/office/drawing/2014/main" id="{B939FB0A-028C-A440-8E24-0FDEEAC28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3" r="29235"/>
          <a:stretch/>
        </p:blipFill>
        <p:spPr>
          <a:xfrm>
            <a:off x="6787341" y="2695484"/>
            <a:ext cx="3956229" cy="32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e 3">
            <a:extLst>
              <a:ext uri="{FF2B5EF4-FFF2-40B4-BE49-F238E27FC236}">
                <a16:creationId xmlns:a16="http://schemas.microsoft.com/office/drawing/2014/main" id="{BEC856C6-A14B-9448-87EA-43D0A880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288"/>
            <a:ext cx="13183546" cy="52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lassholder for innhold 4">
            <a:extLst>
              <a:ext uri="{FF2B5EF4-FFF2-40B4-BE49-F238E27FC236}">
                <a16:creationId xmlns:a16="http://schemas.microsoft.com/office/drawing/2014/main" id="{7D96A890-3C54-3144-8E29-D0482AE8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557213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lassholder for innhold 2">
            <a:extLst>
              <a:ext uri="{FF2B5EF4-FFF2-40B4-BE49-F238E27FC236}">
                <a16:creationId xmlns:a16="http://schemas.microsoft.com/office/drawing/2014/main" id="{A408DAC9-CE65-8647-918D-CED5FA3C6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1863" y="3230563"/>
            <a:ext cx="10515600" cy="197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Erland utvikler banebrytende løsninger for mennesker med stomi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27B2FD1-6E47-0847-8ED3-13888EDB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132" y="5567964"/>
            <a:ext cx="989293" cy="98929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D9FB227-3614-6243-8D66-56ECF992595D}"/>
              </a:ext>
            </a:extLst>
          </p:cNvPr>
          <p:cNvSpPr/>
          <p:nvPr/>
        </p:nvSpPr>
        <p:spPr>
          <a:xfrm>
            <a:off x="5443862" y="3841533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sz="2000" b="1" dirty="0" err="1">
                <a:solidFill>
                  <a:srgbClr val="B31081"/>
                </a:solidFill>
              </a:rPr>
              <a:t>www.erlandcare.no</a:t>
            </a:r>
            <a:endParaRPr lang="nb-NO" sz="2000" dirty="0">
              <a:solidFill>
                <a:srgbClr val="B310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382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Alf-Erik Malm</dc:creator>
  <cp:lastModifiedBy>Jofrid Åsland</cp:lastModifiedBy>
  <cp:revision>11</cp:revision>
  <dcterms:created xsi:type="dcterms:W3CDTF">2020-09-01T13:45:01Z</dcterms:created>
  <dcterms:modified xsi:type="dcterms:W3CDTF">2020-09-03T09:22:22Z</dcterms:modified>
</cp:coreProperties>
</file>