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3"/>
  </p:notesMasterIdLst>
  <p:sldIdLst>
    <p:sldId id="582" r:id="rId2"/>
    <p:sldId id="591" r:id="rId3"/>
    <p:sldId id="585" r:id="rId4"/>
    <p:sldId id="265" r:id="rId5"/>
    <p:sldId id="583" r:id="rId6"/>
    <p:sldId id="586" r:id="rId7"/>
    <p:sldId id="589" r:id="rId8"/>
    <p:sldId id="588" r:id="rId9"/>
    <p:sldId id="590" r:id="rId10"/>
    <p:sldId id="592" r:id="rId11"/>
    <p:sldId id="593" r:id="rId12"/>
  </p:sldIdLst>
  <p:sldSz cx="9144000" cy="5143500" type="screen16x9"/>
  <p:notesSz cx="6858000" cy="9144000"/>
  <p:embeddedFontLst>
    <p:embeddedFont>
      <p:font typeface="Roboto" panose="020000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9593"/>
  </p:normalViewPr>
  <p:slideViewPr>
    <p:cSldViewPr snapToGrid="0">
      <p:cViewPr varScale="1">
        <p:scale>
          <a:sx n="112" d="100"/>
          <a:sy n="112" d="100"/>
        </p:scale>
        <p:origin x="164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nb-NO" b="1" dirty="0" err="1">
                <a:solidFill>
                  <a:srgbClr val="FFFFFF"/>
                </a:solidFill>
                <a:latin typeface="Roboto"/>
                <a:ea typeface="Roboto"/>
                <a:cs typeface="Roboto"/>
                <a:sym typeface="Roboto"/>
              </a:rPr>
              <a:t>Quality</a:t>
            </a:r>
            <a:r>
              <a:rPr lang="nb-NO" b="1" dirty="0">
                <a:solidFill>
                  <a:srgbClr val="FFFFFF"/>
                </a:solidFill>
                <a:latin typeface="Roboto"/>
                <a:ea typeface="Roboto"/>
                <a:cs typeface="Roboto"/>
                <a:sym typeface="Roboto"/>
              </a:rPr>
              <a:t> and </a:t>
            </a:r>
            <a:r>
              <a:rPr lang="nb-NO" b="1" dirty="0" err="1">
                <a:solidFill>
                  <a:srgbClr val="FFFFFF"/>
                </a:solidFill>
                <a:latin typeface="Roboto"/>
                <a:ea typeface="Roboto"/>
                <a:cs typeface="Roboto"/>
                <a:sym typeface="Roboto"/>
              </a:rPr>
              <a:t>Experience</a:t>
            </a:r>
            <a:endParaRPr lang="nb-NO" b="1" dirty="0">
              <a:solidFill>
                <a:srgbClr val="FFFFFF"/>
              </a:solidFill>
              <a:latin typeface="Roboto"/>
              <a:ea typeface="Roboto"/>
              <a:cs typeface="Roboto"/>
              <a:sym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nb-NO" b="1" dirty="0">
                <a:solidFill>
                  <a:srgbClr val="FFFFFF"/>
                </a:solidFill>
                <a:latin typeface="Roboto"/>
                <a:ea typeface="Roboto"/>
                <a:cs typeface="Roboto"/>
                <a:sym typeface="Roboto"/>
              </a:rPr>
              <a:t>User </a:t>
            </a:r>
            <a:r>
              <a:rPr lang="nb-NO" b="1" dirty="0" err="1">
                <a:solidFill>
                  <a:srgbClr val="FFFFFF"/>
                </a:solidFill>
                <a:latin typeface="Roboto"/>
                <a:ea typeface="Roboto"/>
                <a:cs typeface="Roboto"/>
                <a:sym typeface="Roboto"/>
              </a:rPr>
              <a:t>Centric</a:t>
            </a:r>
            <a:endParaRPr lang="nb-NO" b="1" dirty="0">
              <a:solidFill>
                <a:srgbClr val="FFFFFF"/>
              </a:solidFill>
              <a:latin typeface="Roboto"/>
              <a:ea typeface="Roboto"/>
              <a:cs typeface="Roboto"/>
              <a:sym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nb-NO" b="1" dirty="0" err="1">
                <a:solidFill>
                  <a:srgbClr val="FFFFFF"/>
                </a:solidFill>
                <a:latin typeface="Roboto"/>
                <a:ea typeface="Roboto"/>
                <a:cs typeface="Roboto"/>
                <a:sym typeface="Roboto"/>
              </a:rPr>
              <a:t>Nothing</a:t>
            </a:r>
            <a:r>
              <a:rPr lang="nb-NO" b="1" dirty="0">
                <a:solidFill>
                  <a:srgbClr val="FFFFFF"/>
                </a:solidFill>
                <a:latin typeface="Roboto"/>
                <a:ea typeface="Roboto"/>
                <a:cs typeface="Roboto"/>
                <a:sym typeface="Roboto"/>
              </a:rPr>
              <a:t> to </a:t>
            </a:r>
            <a:r>
              <a:rPr lang="nb-NO" b="1" dirty="0" err="1">
                <a:solidFill>
                  <a:srgbClr val="FFFFFF"/>
                </a:solidFill>
                <a:latin typeface="Roboto"/>
                <a:ea typeface="Roboto"/>
                <a:cs typeface="Roboto"/>
                <a:sym typeface="Roboto"/>
              </a:rPr>
              <a:t>install</a:t>
            </a:r>
            <a:r>
              <a:rPr lang="nb-NO" b="1" dirty="0">
                <a:solidFill>
                  <a:srgbClr val="FFFFFF"/>
                </a:solidFill>
                <a:latin typeface="Roboto"/>
                <a:ea typeface="Roboto"/>
                <a:cs typeface="Roboto"/>
                <a:sym typeface="Roboto"/>
              </a:rPr>
              <a:t>, </a:t>
            </a:r>
            <a:r>
              <a:rPr lang="nb-NO" b="1" dirty="0" err="1">
                <a:solidFill>
                  <a:srgbClr val="FFFFFF"/>
                </a:solidFill>
                <a:latin typeface="Roboto"/>
                <a:ea typeface="Roboto"/>
                <a:cs typeface="Roboto"/>
                <a:sym typeface="Roboto"/>
              </a:rPr>
              <a:t>nothing</a:t>
            </a:r>
            <a:r>
              <a:rPr lang="nb-NO" b="1" dirty="0">
                <a:solidFill>
                  <a:srgbClr val="FFFFFF"/>
                </a:solidFill>
                <a:latin typeface="Roboto"/>
                <a:ea typeface="Roboto"/>
                <a:cs typeface="Roboto"/>
                <a:sym typeface="Roboto"/>
              </a:rPr>
              <a:t> to </a:t>
            </a:r>
            <a:r>
              <a:rPr lang="nb-NO" b="1" dirty="0" err="1">
                <a:solidFill>
                  <a:srgbClr val="FFFFFF"/>
                </a:solidFill>
                <a:latin typeface="Roboto"/>
                <a:ea typeface="Roboto"/>
                <a:cs typeface="Roboto"/>
                <a:sym typeface="Roboto"/>
              </a:rPr>
              <a:t>remove</a:t>
            </a:r>
            <a:endParaRPr lang="nb-NO" b="1" dirty="0">
              <a:solidFill>
                <a:srgbClr val="FFFFFF"/>
              </a:solidFill>
              <a:latin typeface="Roboto"/>
              <a:ea typeface="Roboto"/>
              <a:cs typeface="Roboto"/>
              <a:sym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nb-NO" b="1" dirty="0" err="1">
                <a:solidFill>
                  <a:srgbClr val="FFFFFF"/>
                </a:solidFill>
                <a:latin typeface="Roboto"/>
                <a:ea typeface="Roboto"/>
                <a:cs typeface="Roboto"/>
                <a:sym typeface="Roboto"/>
              </a:rPr>
              <a:t>Predictable</a:t>
            </a:r>
            <a:r>
              <a:rPr lang="nb-NO" b="1" dirty="0">
                <a:solidFill>
                  <a:srgbClr val="FFFFFF"/>
                </a:solidFill>
                <a:latin typeface="Roboto"/>
                <a:ea typeface="Roboto"/>
                <a:cs typeface="Roboto"/>
                <a:sym typeface="Roboto"/>
              </a:rPr>
              <a:t> </a:t>
            </a:r>
            <a:r>
              <a:rPr lang="nb-NO" b="1" dirty="0" err="1">
                <a:solidFill>
                  <a:srgbClr val="FFFFFF"/>
                </a:solidFill>
                <a:latin typeface="Roboto"/>
                <a:ea typeface="Roboto"/>
                <a:cs typeface="Roboto"/>
                <a:sym typeface="Roboto"/>
              </a:rPr>
              <a:t>costs</a:t>
            </a:r>
            <a:endParaRPr lang="nb-NO" b="1" dirty="0">
              <a:solidFill>
                <a:srgbClr val="FFFFFF"/>
              </a:solidFill>
              <a:latin typeface="Roboto"/>
              <a:ea typeface="Roboto"/>
              <a:cs typeface="Roboto"/>
              <a:sym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nb-NO" b="1" dirty="0">
              <a:solidFill>
                <a:srgbClr val="FFFFFF"/>
              </a:solidFill>
              <a:latin typeface="Roboto"/>
              <a:ea typeface="Roboto"/>
              <a:cs typeface="Roboto"/>
              <a:sym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nb-NO" b="1" dirty="0">
              <a:solidFill>
                <a:srgbClr val="FFFFFF"/>
              </a:solidFill>
              <a:latin typeface="Roboto"/>
              <a:ea typeface="Roboto"/>
              <a:cs typeface="Roboto"/>
              <a:sym typeface="Roboto"/>
            </a:endParaRPr>
          </a:p>
          <a:p>
            <a:pPr marL="103800" lvl="0" indent="0" algn="l" rtl="0">
              <a:spcBef>
                <a:spcPts val="0"/>
              </a:spcBef>
              <a:spcAft>
                <a:spcPts val="0"/>
              </a:spcAft>
              <a:buSzPts val="1200"/>
              <a:buFont typeface="Roboto"/>
              <a:buNone/>
            </a:pPr>
            <a:r>
              <a:rPr lang="en-GB" sz="1100" dirty="0">
                <a:latin typeface="Roboto"/>
                <a:ea typeface="Roboto"/>
                <a:cs typeface="Roboto"/>
                <a:sym typeface="Roboto"/>
              </a:rPr>
              <a:t>Quality and experience</a:t>
            </a:r>
          </a:p>
          <a:p>
            <a:pPr marL="360000" lvl="0" indent="-256200" algn="l" rtl="0">
              <a:spcBef>
                <a:spcPts val="0"/>
              </a:spcBef>
              <a:spcAft>
                <a:spcPts val="0"/>
              </a:spcAft>
              <a:buSzPts val="1200"/>
              <a:buFont typeface="Roboto"/>
              <a:buChar char="●"/>
            </a:pPr>
            <a:r>
              <a:rPr lang="en-GB" sz="1100" dirty="0">
                <a:latin typeface="Roboto"/>
                <a:ea typeface="Roboto"/>
                <a:cs typeface="Roboto"/>
                <a:sym typeface="Roboto"/>
              </a:rPr>
              <a:t>Working with the Norwegian healthcare system since 2010</a:t>
            </a:r>
          </a:p>
          <a:p>
            <a:pPr marL="360000" lvl="0" indent="-256200" algn="l" rtl="0">
              <a:spcBef>
                <a:spcPts val="500"/>
              </a:spcBef>
              <a:spcAft>
                <a:spcPts val="0"/>
              </a:spcAft>
              <a:buSzPts val="1200"/>
              <a:buFont typeface="Roboto"/>
              <a:buChar char="●"/>
            </a:pPr>
            <a:r>
              <a:rPr lang="en-GB" sz="1100" dirty="0">
                <a:latin typeface="Roboto"/>
                <a:ea typeface="Roboto"/>
                <a:cs typeface="Roboto"/>
                <a:sym typeface="Roboto"/>
              </a:rPr>
              <a:t>Multidisciplinary team</a:t>
            </a:r>
          </a:p>
          <a:p>
            <a:pPr marL="360000" lvl="0" indent="-256200" algn="l" rtl="0">
              <a:spcBef>
                <a:spcPts val="500"/>
              </a:spcBef>
              <a:spcAft>
                <a:spcPts val="0"/>
              </a:spcAft>
              <a:buSzPts val="1200"/>
              <a:buFont typeface="Roboto"/>
              <a:buChar char="●"/>
            </a:pPr>
            <a:r>
              <a:rPr lang="en-GB" sz="1100" dirty="0">
                <a:latin typeface="Roboto"/>
                <a:ea typeface="Roboto"/>
                <a:cs typeface="Roboto"/>
                <a:sym typeface="Roboto"/>
              </a:rPr>
              <a:t>Deployed at scale in Norway in long term conditions and COVID-19 detection and monitoring</a:t>
            </a:r>
          </a:p>
          <a:p>
            <a:pPr marL="360000" lvl="0" indent="-256200" algn="l" rtl="0">
              <a:spcBef>
                <a:spcPts val="500"/>
              </a:spcBef>
              <a:spcAft>
                <a:spcPts val="0"/>
              </a:spcAft>
              <a:buSzPts val="1200"/>
              <a:buFont typeface="Roboto"/>
              <a:buChar char="●"/>
            </a:pPr>
            <a:endParaRPr lang="en-GB" sz="1100" dirty="0">
              <a:latin typeface="Roboto"/>
              <a:ea typeface="Roboto"/>
              <a:cs typeface="Roboto"/>
              <a:sym typeface="Roboto"/>
            </a:endParaRPr>
          </a:p>
          <a:p>
            <a:pPr marL="103800" lvl="0" indent="0" algn="l" rtl="0">
              <a:spcBef>
                <a:spcPts val="500"/>
              </a:spcBef>
              <a:spcAft>
                <a:spcPts val="0"/>
              </a:spcAft>
              <a:buSzPts val="1200"/>
              <a:buFont typeface="Roboto"/>
              <a:buNone/>
            </a:pPr>
            <a:r>
              <a:rPr lang="en-GB" sz="1100" b="1" dirty="0">
                <a:latin typeface="Roboto"/>
                <a:ea typeface="Roboto"/>
                <a:cs typeface="Roboto"/>
                <a:sym typeface="Roboto"/>
              </a:rPr>
              <a:t>User Centric</a:t>
            </a:r>
          </a:p>
          <a:p>
            <a:pPr marL="360000" marR="0" lvl="0" indent="-256200" algn="l" rtl="0">
              <a:lnSpc>
                <a:spcPct val="100000"/>
              </a:lnSpc>
              <a:spcBef>
                <a:spcPts val="0"/>
              </a:spcBef>
              <a:spcAft>
                <a:spcPts val="0"/>
              </a:spcAft>
              <a:buSzPts val="1200"/>
              <a:buFont typeface="Roboto"/>
              <a:buChar char="●"/>
            </a:pPr>
            <a:r>
              <a:rPr lang="en-GB" sz="1100" dirty="0">
                <a:latin typeface="Roboto"/>
                <a:ea typeface="Roboto"/>
                <a:cs typeface="Roboto"/>
                <a:sym typeface="Roboto"/>
              </a:rPr>
              <a:t>Simple user interface at both patient and clinician end</a:t>
            </a:r>
          </a:p>
          <a:p>
            <a:pPr marL="360000" marR="0" lvl="0" indent="-256200" algn="l" rtl="0">
              <a:lnSpc>
                <a:spcPct val="100000"/>
              </a:lnSpc>
              <a:spcBef>
                <a:spcPts val="500"/>
              </a:spcBef>
              <a:spcAft>
                <a:spcPts val="0"/>
              </a:spcAft>
              <a:buSzPts val="1200"/>
              <a:buFont typeface="Roboto"/>
              <a:buChar char="●"/>
            </a:pPr>
            <a:r>
              <a:rPr lang="en-GB" sz="1100" dirty="0">
                <a:latin typeface="Roboto"/>
                <a:ea typeface="Roboto"/>
                <a:cs typeface="Roboto"/>
                <a:sym typeface="Roboto"/>
              </a:rPr>
              <a:t>Created with our patient group and clinicians and constantly reviewed</a:t>
            </a:r>
          </a:p>
          <a:p>
            <a:pPr marL="360000" marR="0" lvl="0" indent="-256200" algn="l" rtl="0">
              <a:lnSpc>
                <a:spcPct val="100000"/>
              </a:lnSpc>
              <a:spcBef>
                <a:spcPts val="500"/>
              </a:spcBef>
              <a:spcAft>
                <a:spcPts val="500"/>
              </a:spcAft>
              <a:buSzPts val="1200"/>
              <a:buFont typeface="Roboto"/>
              <a:buChar char="●"/>
            </a:pPr>
            <a:r>
              <a:rPr lang="en-GB" sz="1100" dirty="0">
                <a:latin typeface="Roboto"/>
                <a:ea typeface="Roboto"/>
                <a:cs typeface="Roboto"/>
                <a:sym typeface="Roboto"/>
              </a:rPr>
              <a:t>Easy to use patient app and relevant data only feed to the clinician’s dashboard</a:t>
            </a:r>
          </a:p>
          <a:p>
            <a:pPr marL="103800" lvl="0" indent="0" algn="l" rtl="0">
              <a:spcBef>
                <a:spcPts val="500"/>
              </a:spcBef>
              <a:spcAft>
                <a:spcPts val="0"/>
              </a:spcAft>
              <a:buSzPts val="1200"/>
              <a:buFont typeface="Roboto"/>
              <a:buNone/>
            </a:pPr>
            <a:endParaRPr lang="en-GB" sz="1100" b="1" dirty="0">
              <a:latin typeface="Roboto"/>
              <a:ea typeface="Roboto"/>
              <a:cs typeface="Roboto"/>
              <a:sym typeface="Roboto"/>
            </a:endParaRPr>
          </a:p>
          <a:p>
            <a:pPr marL="103800" marR="0" lvl="0" indent="0" algn="l" defTabSz="914400" rtl="0" eaLnBrk="1" fontAlgn="auto" latinLnBrk="0" hangingPunct="1">
              <a:lnSpc>
                <a:spcPct val="100000"/>
              </a:lnSpc>
              <a:spcBef>
                <a:spcPts val="500"/>
              </a:spcBef>
              <a:spcAft>
                <a:spcPts val="0"/>
              </a:spcAft>
              <a:buClr>
                <a:srgbClr val="000000"/>
              </a:buClr>
              <a:buSzPts val="1200"/>
              <a:buFont typeface="Roboto"/>
              <a:buNone/>
              <a:tabLst/>
              <a:defRPr/>
            </a:pPr>
            <a:r>
              <a:rPr lang="en-GB" b="1" dirty="0">
                <a:solidFill>
                  <a:srgbClr val="FFFFFF"/>
                </a:solidFill>
                <a:latin typeface="Roboto"/>
                <a:ea typeface="Roboto"/>
                <a:cs typeface="Roboto"/>
                <a:sym typeface="Roboto"/>
              </a:rPr>
              <a:t>Nothing to install, nothing to remove</a:t>
            </a:r>
            <a:endParaRPr lang="en-GB" sz="1100" b="1" dirty="0">
              <a:latin typeface="Roboto"/>
              <a:ea typeface="Roboto"/>
              <a:cs typeface="Roboto"/>
              <a:sym typeface="Roboto"/>
            </a:endParaRPr>
          </a:p>
          <a:p>
            <a:pPr marL="360000" marR="0" lvl="0" indent="-256200" algn="l" rtl="0">
              <a:lnSpc>
                <a:spcPct val="100000"/>
              </a:lnSpc>
              <a:spcBef>
                <a:spcPts val="0"/>
              </a:spcBef>
              <a:spcAft>
                <a:spcPts val="500"/>
              </a:spcAft>
              <a:buSzPts val="1200"/>
              <a:buFont typeface="Roboto"/>
              <a:buChar char="●"/>
            </a:pPr>
            <a:r>
              <a:rPr lang="en-GB" sz="1100" dirty="0">
                <a:latin typeface="Roboto"/>
                <a:ea typeface="Roboto"/>
                <a:cs typeface="Roboto"/>
                <a:sym typeface="Roboto"/>
              </a:rPr>
              <a:t>Patient app available on iPad, BYOD, Android</a:t>
            </a:r>
          </a:p>
          <a:p>
            <a:pPr marL="360000" marR="0" lvl="0" indent="-256200" algn="l" rtl="0">
              <a:lnSpc>
                <a:spcPct val="100000"/>
              </a:lnSpc>
              <a:spcBef>
                <a:spcPts val="0"/>
              </a:spcBef>
              <a:spcAft>
                <a:spcPts val="500"/>
              </a:spcAft>
              <a:buSzPts val="1200"/>
              <a:buFont typeface="Roboto"/>
              <a:buChar char="●"/>
            </a:pPr>
            <a:r>
              <a:rPr lang="en-GB" sz="1100" dirty="0">
                <a:latin typeface="Roboto"/>
                <a:ea typeface="Roboto"/>
                <a:cs typeface="Roboto"/>
                <a:sym typeface="Roboto"/>
              </a:rPr>
              <a:t>Clinician’s dashboard accessible via web-based interface</a:t>
            </a:r>
          </a:p>
          <a:p>
            <a:pPr marL="360000" marR="0" lvl="0" indent="-256200" algn="l" rtl="0">
              <a:lnSpc>
                <a:spcPct val="100000"/>
              </a:lnSpc>
              <a:spcBef>
                <a:spcPts val="0"/>
              </a:spcBef>
              <a:spcAft>
                <a:spcPts val="500"/>
              </a:spcAft>
              <a:buSzPts val="1200"/>
              <a:buFont typeface="Roboto"/>
              <a:buChar char="●"/>
            </a:pPr>
            <a:r>
              <a:rPr lang="en-GB" sz="1100" dirty="0">
                <a:latin typeface="Roboto"/>
                <a:ea typeface="Roboto"/>
                <a:cs typeface="Roboto"/>
                <a:sym typeface="Roboto"/>
              </a:rPr>
              <a:t>Cloud-based Software as Service with open APIs</a:t>
            </a:r>
          </a:p>
          <a:p>
            <a:pPr marL="360000" marR="0" lvl="0" indent="-256200" algn="l" rtl="0">
              <a:lnSpc>
                <a:spcPct val="100000"/>
              </a:lnSpc>
              <a:spcBef>
                <a:spcPts val="0"/>
              </a:spcBef>
              <a:spcAft>
                <a:spcPts val="500"/>
              </a:spcAft>
              <a:buSzPts val="1200"/>
              <a:buFont typeface="Roboto"/>
              <a:buChar char="●"/>
            </a:pPr>
            <a:endParaRPr lang="en-GB" sz="1100" dirty="0">
              <a:latin typeface="Roboto"/>
              <a:ea typeface="Roboto"/>
              <a:cs typeface="Roboto"/>
              <a:sym typeface="Roboto"/>
            </a:endParaRPr>
          </a:p>
          <a:p>
            <a:pPr marL="103800" marR="0" lvl="0" indent="0" algn="l" defTabSz="914400" rtl="0" eaLnBrk="1" fontAlgn="auto" latinLnBrk="0" hangingPunct="1">
              <a:lnSpc>
                <a:spcPct val="100000"/>
              </a:lnSpc>
              <a:spcBef>
                <a:spcPts val="0"/>
              </a:spcBef>
              <a:spcAft>
                <a:spcPts val="500"/>
              </a:spcAft>
              <a:buClr>
                <a:srgbClr val="000000"/>
              </a:buClr>
              <a:buSzPts val="1200"/>
              <a:buFont typeface="Roboto"/>
              <a:buNone/>
              <a:tabLst/>
              <a:defRPr/>
            </a:pPr>
            <a:r>
              <a:rPr lang="en-GB" b="1" dirty="0">
                <a:solidFill>
                  <a:srgbClr val="FFFFFF"/>
                </a:solidFill>
                <a:latin typeface="Roboto"/>
                <a:ea typeface="Roboto"/>
                <a:cs typeface="Roboto"/>
                <a:sym typeface="Roboto"/>
              </a:rPr>
              <a:t>Predictable costs</a:t>
            </a:r>
          </a:p>
          <a:p>
            <a:pPr marL="360000" marR="0" lvl="0" indent="-256200" algn="l" rtl="0">
              <a:lnSpc>
                <a:spcPct val="100000"/>
              </a:lnSpc>
              <a:spcBef>
                <a:spcPts val="0"/>
              </a:spcBef>
              <a:spcAft>
                <a:spcPts val="500"/>
              </a:spcAft>
              <a:buSzPts val="1200"/>
              <a:buFont typeface="Roboto"/>
              <a:buChar char="●"/>
            </a:pPr>
            <a:r>
              <a:rPr lang="en-GB" sz="1100" dirty="0">
                <a:latin typeface="Roboto"/>
                <a:ea typeface="Roboto"/>
                <a:cs typeface="Roboto"/>
                <a:sym typeface="Roboto"/>
              </a:rPr>
              <a:t>Transparent costs: set up, training, license per patient (unlimited </a:t>
            </a:r>
            <a:r>
              <a:rPr lang="en-GB" sz="1100" dirty="0" err="1">
                <a:latin typeface="Roboto"/>
                <a:ea typeface="Roboto"/>
                <a:cs typeface="Roboto"/>
                <a:sym typeface="Roboto"/>
              </a:rPr>
              <a:t>clinicial</a:t>
            </a:r>
            <a:r>
              <a:rPr lang="en-GB" sz="1100" dirty="0">
                <a:latin typeface="Roboto"/>
                <a:ea typeface="Roboto"/>
                <a:cs typeface="Roboto"/>
                <a:sym typeface="Roboto"/>
              </a:rPr>
              <a:t> users), hardware</a:t>
            </a:r>
          </a:p>
          <a:p>
            <a:pPr marL="360000" marR="0" lvl="0" indent="-256200" algn="l" rtl="0">
              <a:lnSpc>
                <a:spcPct val="100000"/>
              </a:lnSpc>
              <a:spcBef>
                <a:spcPts val="0"/>
              </a:spcBef>
              <a:spcAft>
                <a:spcPts val="500"/>
              </a:spcAft>
              <a:buSzPts val="1200"/>
              <a:buFont typeface="Roboto"/>
              <a:buChar char="●"/>
            </a:pPr>
            <a:r>
              <a:rPr lang="en-GB" sz="1100" dirty="0">
                <a:latin typeface="Roboto"/>
                <a:ea typeface="Roboto"/>
                <a:cs typeface="Roboto"/>
                <a:sym typeface="Roboto"/>
              </a:rPr>
              <a:t>Hardware costs (integrated devices) kept low </a:t>
            </a:r>
          </a:p>
          <a:p>
            <a:pPr marL="360000" marR="0" lvl="0" indent="-256200" algn="l" rtl="0">
              <a:lnSpc>
                <a:spcPct val="100000"/>
              </a:lnSpc>
              <a:spcBef>
                <a:spcPts val="0"/>
              </a:spcBef>
              <a:spcAft>
                <a:spcPts val="500"/>
              </a:spcAft>
              <a:buSzPts val="1200"/>
              <a:buFont typeface="Roboto"/>
              <a:buChar char="●"/>
            </a:pPr>
            <a:r>
              <a:rPr lang="en-GB" sz="1100" dirty="0">
                <a:latin typeface="Roboto"/>
                <a:ea typeface="Roboto"/>
                <a:cs typeface="Roboto"/>
                <a:sym typeface="Roboto"/>
              </a:rPr>
              <a:t>The content is fully customisable locally by the clinicians/administrators</a:t>
            </a:r>
          </a:p>
          <a:p>
            <a:pPr marL="103800" marR="0" lvl="0" indent="0" algn="l" rtl="0">
              <a:lnSpc>
                <a:spcPct val="100000"/>
              </a:lnSpc>
              <a:spcBef>
                <a:spcPts val="0"/>
              </a:spcBef>
              <a:spcAft>
                <a:spcPts val="500"/>
              </a:spcAft>
              <a:buSzPts val="1200"/>
              <a:buFont typeface="Roboto"/>
              <a:buNone/>
            </a:pPr>
            <a:endParaRPr lang="en-GB" sz="1100" dirty="0">
              <a:latin typeface="Roboto"/>
              <a:ea typeface="Roboto"/>
              <a:cs typeface="Roboto"/>
              <a:sym typeface="Roboto"/>
            </a:endParaRPr>
          </a:p>
          <a:p>
            <a:pPr marL="103800" lvl="0" indent="0" algn="l" rtl="0">
              <a:spcBef>
                <a:spcPts val="500"/>
              </a:spcBef>
              <a:spcAft>
                <a:spcPts val="0"/>
              </a:spcAft>
              <a:buSzPts val="1200"/>
              <a:buFont typeface="Roboto"/>
              <a:buNone/>
            </a:pPr>
            <a:endParaRPr lang="en-GB" sz="1100" b="1" dirty="0">
              <a:latin typeface="Roboto"/>
              <a:ea typeface="Roboto"/>
              <a:cs typeface="Roboto"/>
              <a:sym typeface="Roboto"/>
            </a:endParaRPr>
          </a:p>
          <a:p>
            <a:pPr marL="0" lvl="0" indent="0" algn="l" rtl="0">
              <a:lnSpc>
                <a:spcPct val="100000"/>
              </a:lnSpc>
              <a:spcBef>
                <a:spcPts val="0"/>
              </a:spcBef>
              <a:spcAft>
                <a:spcPts val="0"/>
              </a:spcAft>
              <a:buSzPts val="1400"/>
              <a:buNone/>
            </a:pPr>
            <a:endParaRPr lang="en-GB" b="1"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nb-NO" b="1" dirty="0">
              <a:solidFill>
                <a:srgbClr val="FFFFFF"/>
              </a:solidFill>
              <a:latin typeface="Roboto"/>
              <a:ea typeface="Roboto"/>
              <a:cs typeface="Roboto"/>
              <a:sym typeface="Roboto"/>
            </a:endParaRPr>
          </a:p>
          <a:p>
            <a:endParaRPr lang="nb-NO" dirty="0"/>
          </a:p>
        </p:txBody>
      </p:sp>
    </p:spTree>
    <p:extLst>
      <p:ext uri="{BB962C8B-B14F-4D97-AF65-F5344CB8AC3E}">
        <p14:creationId xmlns:p14="http://schemas.microsoft.com/office/powerpoint/2010/main" val="248769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780944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Enabling healthcare professionals to safely follow up patients at home. The Dignio software is integrated with a variety of devices for health monitoring, and includes features like questionnaires, video, and self-management. The patient gets a tablet or downloads the </a:t>
            </a:r>
            <a:r>
              <a:rPr lang="en-GB" sz="1100" b="0" i="0" u="none" strike="noStrike" cap="none" dirty="0" err="1">
                <a:solidFill>
                  <a:srgbClr val="000000"/>
                </a:solidFill>
                <a:effectLst/>
                <a:latin typeface="Arial"/>
                <a:ea typeface="Arial"/>
                <a:cs typeface="Arial"/>
                <a:sym typeface="Arial"/>
              </a:rPr>
              <a:t>MyDignio</a:t>
            </a:r>
            <a:r>
              <a:rPr lang="en-GB" sz="1100" b="0" i="0" u="none" strike="noStrike" cap="none" dirty="0">
                <a:solidFill>
                  <a:srgbClr val="000000"/>
                </a:solidFill>
                <a:effectLst/>
                <a:latin typeface="Arial"/>
                <a:ea typeface="Arial"/>
                <a:cs typeface="Arial"/>
                <a:sym typeface="Arial"/>
              </a:rPr>
              <a:t> App on her smartphone – easy to use for all ages. </a:t>
            </a:r>
            <a:r>
              <a:rPr lang="en-GB" sz="1100" b="0" i="0" u="none" strike="noStrike" cap="none" dirty="0" err="1">
                <a:solidFill>
                  <a:srgbClr val="000000"/>
                </a:solidFill>
                <a:effectLst/>
                <a:latin typeface="Arial"/>
                <a:ea typeface="Arial"/>
                <a:cs typeface="Arial"/>
                <a:sym typeface="Arial"/>
              </a:rPr>
              <a:t>Dignios</a:t>
            </a:r>
            <a:r>
              <a:rPr lang="en-GB" sz="1100" b="0" i="0" u="none" strike="noStrike" cap="none" dirty="0">
                <a:solidFill>
                  <a:srgbClr val="000000"/>
                </a:solidFill>
                <a:effectLst/>
                <a:latin typeface="Arial"/>
                <a:ea typeface="Arial"/>
                <a:cs typeface="Arial"/>
                <a:sym typeface="Arial"/>
              </a:rPr>
              <a:t> oldest patient is over 90 years old.</a:t>
            </a:r>
            <a:endParaRPr lang="nb-GB" sz="1100" b="0" i="0" u="none" strike="noStrike" cap="none" dirty="0">
              <a:solidFill>
                <a:srgbClr val="000000"/>
              </a:solidFill>
              <a:effectLst/>
              <a:latin typeface="Arial"/>
              <a:ea typeface="Arial"/>
              <a:cs typeface="Arial"/>
              <a:sym typeface="Arial"/>
            </a:endParaRPr>
          </a:p>
          <a:p>
            <a:pPr marL="158750" indent="0">
              <a:buNone/>
            </a:pPr>
            <a:endParaRPr lang="nb-NO" dirty="0"/>
          </a:p>
        </p:txBody>
      </p:sp>
    </p:spTree>
    <p:extLst>
      <p:ext uri="{BB962C8B-B14F-4D97-AF65-F5344CB8AC3E}">
        <p14:creationId xmlns:p14="http://schemas.microsoft.com/office/powerpoint/2010/main" val="354065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158750" indent="0">
              <a:buNone/>
            </a:pPr>
            <a:r>
              <a:rPr lang="nb-NO" b="1" dirty="0" err="1"/>
              <a:t>Telemedicine</a:t>
            </a:r>
            <a:endParaRPr lang="nb-NO" b="1"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44546A"/>
                </a:solidFill>
                <a:latin typeface="Arial" panose="020B0604020202020204" pitchFamily="34" charset="0"/>
                <a:cs typeface="Arial" panose="020B0604020202020204" pitchFamily="34" charset="0"/>
              </a:rPr>
              <a:t>Full telehealth functionality supporting remote healthcare through both video consultations and chat</a:t>
            </a:r>
          </a:p>
          <a:p>
            <a:pPr marL="158750" indent="0">
              <a:buNone/>
            </a:pPr>
            <a:endParaRPr lang="nb-NO" b="1" dirty="0"/>
          </a:p>
          <a:p>
            <a:pPr marL="158750" indent="0">
              <a:buNone/>
            </a:pPr>
            <a:r>
              <a:rPr lang="nb-NO" b="1" dirty="0"/>
              <a:t>Remote </a:t>
            </a:r>
            <a:r>
              <a:rPr lang="nb-NO" b="1" dirty="0" err="1"/>
              <a:t>Patient</a:t>
            </a:r>
            <a:r>
              <a:rPr lang="nb-NO" b="1" dirty="0"/>
              <a:t> </a:t>
            </a:r>
            <a:r>
              <a:rPr lang="nb-NO" b="1" dirty="0" err="1"/>
              <a:t>Monitoring</a:t>
            </a:r>
            <a:endParaRPr lang="nb-NO" b="1"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44546A"/>
                </a:solidFill>
                <a:latin typeface="Arial" panose="020B0604020202020204" pitchFamily="34" charset="0"/>
                <a:cs typeface="Arial" panose="020B0604020202020204" pitchFamily="34" charset="0"/>
              </a:rPr>
              <a:t>Integrated with over 15 different medical measurement devices offering seamless remote patient monitoring</a:t>
            </a:r>
          </a:p>
          <a:p>
            <a:pPr marL="158750" indent="0">
              <a:buNone/>
            </a:pPr>
            <a:endParaRPr lang="nb-NO" b="1" dirty="0"/>
          </a:p>
          <a:p>
            <a:pPr marL="158750" indent="0">
              <a:buNone/>
            </a:pPr>
            <a:r>
              <a:rPr lang="nb-NO" b="1" dirty="0" err="1"/>
              <a:t>Medication</a:t>
            </a:r>
            <a:r>
              <a:rPr lang="nb-NO" b="1" dirty="0"/>
              <a:t> </a:t>
            </a:r>
            <a:r>
              <a:rPr lang="nb-NO" b="1" dirty="0" err="1"/>
              <a:t>compliance</a:t>
            </a:r>
            <a:endParaRPr lang="nb-NO" b="1"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44546A"/>
                </a:solidFill>
                <a:latin typeface="Arial" panose="020B0604020202020204" pitchFamily="34" charset="0"/>
                <a:cs typeface="Arial" panose="020B0604020202020204" pitchFamily="34" charset="0"/>
              </a:rPr>
              <a:t>Connected medication adherence support for both manually loaded and multidose pill packing</a:t>
            </a:r>
          </a:p>
          <a:p>
            <a:pPr marL="158750" indent="0">
              <a:buNone/>
            </a:pPr>
            <a:endParaRPr lang="nb-NO" b="1" dirty="0"/>
          </a:p>
          <a:p>
            <a:pPr marL="158750" indent="0">
              <a:buNone/>
            </a:pPr>
            <a:r>
              <a:rPr lang="nb-NO" b="1" dirty="0" err="1"/>
              <a:t>Self-reporting</a:t>
            </a:r>
            <a:endParaRPr lang="nb-NO" b="1"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44546A"/>
                </a:solidFill>
                <a:latin typeface="Arial" panose="020B0604020202020204" pitchFamily="34" charset="0"/>
                <a:cs typeface="Arial" panose="020B0604020202020204" pitchFamily="34" charset="0"/>
              </a:rPr>
              <a:t>Self-reporting functionality offering both clinically validated forms and customizable forms</a:t>
            </a:r>
          </a:p>
          <a:p>
            <a:pPr marL="158750" indent="0">
              <a:buNone/>
            </a:pPr>
            <a:endParaRPr lang="nb-NO" b="0" dirty="0"/>
          </a:p>
          <a:p>
            <a:pPr marL="158750" indent="0">
              <a:buNone/>
            </a:pPr>
            <a:r>
              <a:rPr lang="nb-NO" b="1" dirty="0"/>
              <a:t>Home lab</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323F4F"/>
                </a:solidFill>
                <a:latin typeface="Arial" panose="020B0604020202020204"/>
              </a:rPr>
              <a:t>Home Lab support offering a wide range of tests such as WBC, Hemoglobin, CRP, GFR, HBA1C, etc.</a:t>
            </a:r>
          </a:p>
          <a:p>
            <a:pPr marL="158750" indent="0">
              <a:buNone/>
            </a:pPr>
            <a:endParaRPr lang="nb-NO" b="1" dirty="0"/>
          </a:p>
          <a:p>
            <a:pPr marL="158750" indent="0">
              <a:buNone/>
            </a:pPr>
            <a:r>
              <a:rPr lang="nb-NO" b="1" dirty="0" err="1"/>
              <a:t>Self</a:t>
            </a:r>
            <a:r>
              <a:rPr lang="nb-NO" b="1" dirty="0"/>
              <a:t>-Management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44546A"/>
                </a:solidFill>
                <a:latin typeface="Arial" panose="020B0604020202020204" pitchFamily="34" charset="0"/>
                <a:cs typeface="Arial" panose="020B0604020202020204" pitchFamily="34" charset="0"/>
              </a:rPr>
              <a:t>Individual and highly customizable self treatment plans enabling best practice self-management</a:t>
            </a:r>
          </a:p>
          <a:p>
            <a:pPr marL="158750" indent="0">
              <a:buNone/>
            </a:pPr>
            <a:endParaRPr lang="nb-NO" b="1" dirty="0"/>
          </a:p>
          <a:p>
            <a:pPr marL="158750" indent="0">
              <a:buNone/>
            </a:pPr>
            <a:endParaRPr lang="nb-NO" b="0" dirty="0"/>
          </a:p>
        </p:txBody>
      </p:sp>
    </p:spTree>
    <p:extLst>
      <p:ext uri="{BB962C8B-B14F-4D97-AF65-F5344CB8AC3E}">
        <p14:creationId xmlns:p14="http://schemas.microsoft.com/office/powerpoint/2010/main" val="331596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f48963cfa_0_1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7f48963cfa_0_1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7f48963cfa_0_1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f48963cfa_0_3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7f48963cfa_0_3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b-NO" b="1" dirty="0" err="1"/>
              <a:t>Safety</a:t>
            </a:r>
            <a:r>
              <a:rPr lang="nb-NO" b="1" dirty="0"/>
              <a:t> and </a:t>
            </a:r>
            <a:r>
              <a:rPr lang="nb-NO" b="1" dirty="0" err="1"/>
              <a:t>quality</a:t>
            </a:r>
            <a:endParaRPr lang="nb-NO" b="1" dirty="0"/>
          </a:p>
          <a:p>
            <a:pPr marL="360000" lvl="0" indent="-256200" algn="l" rtl="0">
              <a:spcBef>
                <a:spcPts val="0"/>
              </a:spcBef>
              <a:spcAft>
                <a:spcPts val="0"/>
              </a:spcAft>
              <a:buSzPts val="1200"/>
              <a:buFont typeface="Roboto"/>
              <a:buChar char="●"/>
            </a:pPr>
            <a:r>
              <a:rPr lang="en-GB" sz="1100" dirty="0">
                <a:latin typeface="Roboto"/>
                <a:ea typeface="Roboto"/>
                <a:cs typeface="Roboto"/>
                <a:sym typeface="Roboto"/>
              </a:rPr>
              <a:t>Safe follow up of individuals via questionnaires and vital signs measurements</a:t>
            </a:r>
          </a:p>
          <a:p>
            <a:pPr marL="360000" lvl="0" indent="-256200" algn="l" rtl="0">
              <a:spcBef>
                <a:spcPts val="500"/>
              </a:spcBef>
              <a:spcAft>
                <a:spcPts val="0"/>
              </a:spcAft>
              <a:buSzPts val="1200"/>
              <a:buFont typeface="Roboto"/>
              <a:buChar char="●"/>
            </a:pPr>
            <a:r>
              <a:rPr lang="en-GB" sz="1100" dirty="0">
                <a:latin typeface="Roboto"/>
                <a:ea typeface="Roboto"/>
                <a:cs typeface="Roboto"/>
                <a:sym typeface="Roboto"/>
              </a:rPr>
              <a:t>Automatic triaging enables early intervention and ability to identify individuals with escalating symptoms</a:t>
            </a:r>
            <a:r>
              <a:rPr lang="en-GB" sz="1100" baseline="30000" dirty="0">
                <a:latin typeface="Roboto"/>
                <a:ea typeface="Roboto"/>
                <a:cs typeface="Roboto"/>
                <a:sym typeface="Roboto"/>
              </a:rPr>
              <a:t>1</a:t>
            </a:r>
            <a:r>
              <a:rPr lang="en-GB" sz="1100" dirty="0">
                <a:latin typeface="Roboto"/>
                <a:ea typeface="Roboto"/>
                <a:cs typeface="Roboto"/>
                <a:sym typeface="Roboto"/>
              </a:rPr>
              <a:t>, especially with risk groups</a:t>
            </a:r>
          </a:p>
          <a:p>
            <a:pPr marL="360000" lvl="0" indent="-256200" algn="l" rtl="0">
              <a:spcBef>
                <a:spcPts val="500"/>
              </a:spcBef>
              <a:spcAft>
                <a:spcPts val="500"/>
              </a:spcAft>
              <a:buSzPts val="1200"/>
              <a:buFont typeface="Roboto"/>
              <a:buChar char="●"/>
            </a:pPr>
            <a:r>
              <a:rPr lang="en-GB" sz="1100" dirty="0">
                <a:latin typeface="Roboto"/>
                <a:ea typeface="Roboto"/>
                <a:cs typeface="Roboto"/>
                <a:sym typeface="Roboto"/>
              </a:rPr>
              <a:t>User friendly chat, video and information access reduce isolation</a:t>
            </a:r>
          </a:p>
          <a:p>
            <a:pPr marL="0" lvl="0" indent="0" algn="l" rtl="0">
              <a:lnSpc>
                <a:spcPct val="100000"/>
              </a:lnSpc>
              <a:spcBef>
                <a:spcPts val="0"/>
              </a:spcBef>
              <a:spcAft>
                <a:spcPts val="0"/>
              </a:spcAft>
              <a:buSzPts val="1400"/>
              <a:buNone/>
            </a:pPr>
            <a:endParaRPr lang="nb-NO" b="1" dirty="0"/>
          </a:p>
          <a:p>
            <a:pPr marL="0" lvl="0" indent="0" algn="l" rtl="0">
              <a:lnSpc>
                <a:spcPct val="100000"/>
              </a:lnSpc>
              <a:spcBef>
                <a:spcPts val="0"/>
              </a:spcBef>
              <a:spcAft>
                <a:spcPts val="0"/>
              </a:spcAft>
              <a:buSzPts val="1400"/>
              <a:buNone/>
            </a:pPr>
            <a:r>
              <a:rPr lang="nb-GB" b="1" dirty="0"/>
              <a:t>Increased capacity</a:t>
            </a:r>
          </a:p>
          <a:p>
            <a:pPr marL="360000" marR="0" lvl="0" indent="-256200" algn="l" rtl="0">
              <a:lnSpc>
                <a:spcPct val="100000"/>
              </a:lnSpc>
              <a:spcBef>
                <a:spcPts val="0"/>
              </a:spcBef>
              <a:spcAft>
                <a:spcPts val="0"/>
              </a:spcAft>
              <a:buSzPts val="1200"/>
              <a:buFont typeface="Roboto"/>
              <a:buChar char="●"/>
            </a:pPr>
            <a:r>
              <a:rPr lang="nb-NO" sz="1100" dirty="0">
                <a:latin typeface="Roboto"/>
                <a:ea typeface="Roboto"/>
                <a:cs typeface="Roboto"/>
                <a:sym typeface="Roboto"/>
              </a:rPr>
              <a:t>Less </a:t>
            </a:r>
            <a:r>
              <a:rPr lang="nb-NO" sz="1100" dirty="0" err="1">
                <a:latin typeface="Roboto"/>
                <a:ea typeface="Roboto"/>
                <a:cs typeface="Roboto"/>
                <a:sym typeface="Roboto"/>
              </a:rPr>
              <a:t>need</a:t>
            </a:r>
            <a:r>
              <a:rPr lang="nb-NO" sz="1100" dirty="0">
                <a:latin typeface="Roboto"/>
                <a:ea typeface="Roboto"/>
                <a:cs typeface="Roboto"/>
                <a:sym typeface="Roboto"/>
              </a:rPr>
              <a:t> for </a:t>
            </a:r>
            <a:r>
              <a:rPr lang="nb-NO" sz="1100" dirty="0" err="1">
                <a:latin typeface="Roboto"/>
                <a:ea typeface="Roboto"/>
                <a:cs typeface="Roboto"/>
                <a:sym typeface="Roboto"/>
              </a:rPr>
              <a:t>physical</a:t>
            </a:r>
            <a:r>
              <a:rPr lang="nb-NO" sz="1100" dirty="0">
                <a:latin typeface="Roboto"/>
                <a:ea typeface="Roboto"/>
                <a:cs typeface="Roboto"/>
                <a:sym typeface="Roboto"/>
              </a:rPr>
              <a:t> </a:t>
            </a:r>
            <a:r>
              <a:rPr lang="nb-NO" sz="1100" dirty="0" err="1">
                <a:latin typeface="Roboto"/>
                <a:ea typeface="Roboto"/>
                <a:cs typeface="Roboto"/>
                <a:sym typeface="Roboto"/>
              </a:rPr>
              <a:t>presence</a:t>
            </a:r>
            <a:r>
              <a:rPr lang="nb-NO" sz="1100" dirty="0">
                <a:latin typeface="Roboto"/>
                <a:ea typeface="Roboto"/>
                <a:cs typeface="Roboto"/>
                <a:sym typeface="Roboto"/>
              </a:rPr>
              <a:t>; stable </a:t>
            </a:r>
            <a:r>
              <a:rPr lang="nb-NO" sz="1100" dirty="0" err="1">
                <a:latin typeface="Roboto"/>
                <a:ea typeface="Roboto"/>
                <a:cs typeface="Roboto"/>
                <a:sym typeface="Roboto"/>
              </a:rPr>
              <a:t>patinets</a:t>
            </a:r>
            <a:r>
              <a:rPr lang="nb-NO" sz="1100" dirty="0">
                <a:latin typeface="Roboto"/>
                <a:ea typeface="Roboto"/>
                <a:cs typeface="Roboto"/>
                <a:sym typeface="Roboto"/>
              </a:rPr>
              <a:t> </a:t>
            </a:r>
            <a:r>
              <a:rPr lang="nb-NO" sz="1100" dirty="0" err="1">
                <a:latin typeface="Roboto"/>
                <a:ea typeface="Roboto"/>
                <a:cs typeface="Roboto"/>
                <a:sym typeface="Roboto"/>
              </a:rPr>
              <a:t>monitored</a:t>
            </a:r>
            <a:r>
              <a:rPr lang="nb-NO" sz="1100" dirty="0">
                <a:latin typeface="Roboto"/>
                <a:ea typeface="Roboto"/>
                <a:cs typeface="Roboto"/>
                <a:sym typeface="Roboto"/>
              </a:rPr>
              <a:t> </a:t>
            </a:r>
            <a:r>
              <a:rPr lang="nb-NO" sz="1100" dirty="0" err="1">
                <a:latin typeface="Roboto"/>
                <a:ea typeface="Roboto"/>
                <a:cs typeface="Roboto"/>
                <a:sym typeface="Roboto"/>
              </a:rPr>
              <a:t>without</a:t>
            </a:r>
            <a:r>
              <a:rPr lang="nb-NO" sz="1100" dirty="0">
                <a:latin typeface="Roboto"/>
                <a:ea typeface="Roboto"/>
                <a:cs typeface="Roboto"/>
                <a:sym typeface="Roboto"/>
              </a:rPr>
              <a:t> </a:t>
            </a:r>
            <a:r>
              <a:rPr lang="nb-NO" sz="1100" dirty="0" err="1">
                <a:latin typeface="Roboto"/>
                <a:ea typeface="Roboto"/>
                <a:cs typeface="Roboto"/>
                <a:sym typeface="Roboto"/>
              </a:rPr>
              <a:t>the</a:t>
            </a:r>
            <a:r>
              <a:rPr lang="nb-NO" sz="1100" dirty="0">
                <a:latin typeface="Roboto"/>
                <a:ea typeface="Roboto"/>
                <a:cs typeface="Roboto"/>
                <a:sym typeface="Roboto"/>
              </a:rPr>
              <a:t> </a:t>
            </a:r>
            <a:r>
              <a:rPr lang="nb-NO" sz="1100" dirty="0" err="1">
                <a:latin typeface="Roboto"/>
                <a:ea typeface="Roboto"/>
                <a:cs typeface="Roboto"/>
                <a:sym typeface="Roboto"/>
              </a:rPr>
              <a:t>need</a:t>
            </a:r>
            <a:r>
              <a:rPr lang="nb-NO" sz="1100" dirty="0">
                <a:latin typeface="Roboto"/>
                <a:ea typeface="Roboto"/>
                <a:cs typeface="Roboto"/>
                <a:sym typeface="Roboto"/>
              </a:rPr>
              <a:t> for </a:t>
            </a:r>
            <a:r>
              <a:rPr lang="nb-NO" sz="1100" dirty="0" err="1">
                <a:latin typeface="Roboto"/>
                <a:ea typeface="Roboto"/>
                <a:cs typeface="Roboto"/>
                <a:sym typeface="Roboto"/>
              </a:rPr>
              <a:t>contact</a:t>
            </a:r>
            <a:endParaRPr lang="nb-NO" sz="1100" dirty="0">
              <a:latin typeface="Roboto"/>
              <a:ea typeface="Roboto"/>
              <a:cs typeface="Roboto"/>
              <a:sym typeface="Roboto"/>
            </a:endParaRPr>
          </a:p>
          <a:p>
            <a:pPr marL="360000" marR="0" lvl="0" indent="-256200" algn="l" rtl="0">
              <a:lnSpc>
                <a:spcPct val="100000"/>
              </a:lnSpc>
              <a:spcBef>
                <a:spcPts val="500"/>
              </a:spcBef>
              <a:spcAft>
                <a:spcPts val="0"/>
              </a:spcAft>
              <a:buSzPts val="1200"/>
              <a:buFont typeface="Roboto"/>
              <a:buChar char="●"/>
            </a:pPr>
            <a:r>
              <a:rPr lang="nb-NO" sz="1100" dirty="0">
                <a:latin typeface="Roboto"/>
                <a:ea typeface="Roboto"/>
                <a:cs typeface="Roboto"/>
                <a:sym typeface="Roboto"/>
              </a:rPr>
              <a:t>Healthcare </a:t>
            </a:r>
            <a:r>
              <a:rPr lang="nb-NO" sz="1100" dirty="0" err="1">
                <a:latin typeface="Roboto"/>
                <a:ea typeface="Roboto"/>
                <a:cs typeface="Roboto"/>
                <a:sym typeface="Roboto"/>
              </a:rPr>
              <a:t>personnel</a:t>
            </a:r>
            <a:r>
              <a:rPr lang="nb-NO" sz="1100" dirty="0">
                <a:latin typeface="Roboto"/>
                <a:ea typeface="Roboto"/>
                <a:cs typeface="Roboto"/>
                <a:sym typeface="Roboto"/>
              </a:rPr>
              <a:t> in </a:t>
            </a:r>
            <a:r>
              <a:rPr lang="nb-NO" sz="1100" dirty="0" err="1">
                <a:latin typeface="Roboto"/>
                <a:ea typeface="Roboto"/>
                <a:cs typeface="Roboto"/>
                <a:sym typeface="Roboto"/>
              </a:rPr>
              <a:t>quarantine</a:t>
            </a:r>
            <a:r>
              <a:rPr lang="nb-NO" sz="1100" dirty="0">
                <a:latin typeface="Roboto"/>
                <a:ea typeface="Roboto"/>
                <a:cs typeface="Roboto"/>
                <a:sym typeface="Roboto"/>
              </a:rPr>
              <a:t> </a:t>
            </a:r>
            <a:r>
              <a:rPr lang="nb-NO" sz="1100" dirty="0" err="1">
                <a:latin typeface="Roboto"/>
                <a:ea typeface="Roboto"/>
                <a:cs typeface="Roboto"/>
                <a:sym typeface="Roboto"/>
              </a:rPr>
              <a:t>can</a:t>
            </a:r>
            <a:r>
              <a:rPr lang="nb-NO" sz="1100" dirty="0">
                <a:latin typeface="Roboto"/>
                <a:ea typeface="Roboto"/>
                <a:cs typeface="Roboto"/>
                <a:sym typeface="Roboto"/>
              </a:rPr>
              <a:t> </a:t>
            </a:r>
            <a:r>
              <a:rPr lang="nb-NO" sz="1100" dirty="0" err="1">
                <a:latin typeface="Roboto"/>
                <a:ea typeface="Roboto"/>
                <a:cs typeface="Roboto"/>
                <a:sym typeface="Roboto"/>
              </a:rPr>
              <a:t>follow</a:t>
            </a:r>
            <a:r>
              <a:rPr lang="nb-NO" sz="1100" dirty="0">
                <a:latin typeface="Roboto"/>
                <a:ea typeface="Roboto"/>
                <a:cs typeface="Roboto"/>
                <a:sym typeface="Roboto"/>
              </a:rPr>
              <a:t>-up </a:t>
            </a:r>
            <a:r>
              <a:rPr lang="nb-NO" sz="1100" dirty="0" err="1">
                <a:latin typeface="Roboto"/>
                <a:ea typeface="Roboto"/>
                <a:cs typeface="Roboto"/>
                <a:sym typeface="Roboto"/>
              </a:rPr>
              <a:t>patients</a:t>
            </a:r>
            <a:r>
              <a:rPr lang="nb-NO" sz="1100" dirty="0">
                <a:latin typeface="Roboto"/>
                <a:ea typeface="Roboto"/>
                <a:cs typeface="Roboto"/>
                <a:sym typeface="Roboto"/>
              </a:rPr>
              <a:t> from </a:t>
            </a:r>
            <a:r>
              <a:rPr lang="nb-NO" sz="1100" dirty="0" err="1">
                <a:latin typeface="Roboto"/>
                <a:ea typeface="Roboto"/>
                <a:cs typeface="Roboto"/>
                <a:sym typeface="Roboto"/>
              </a:rPr>
              <a:t>home</a:t>
            </a:r>
            <a:endParaRPr lang="nb-NO" sz="1100" dirty="0">
              <a:latin typeface="Roboto"/>
              <a:ea typeface="Roboto"/>
              <a:cs typeface="Roboto"/>
              <a:sym typeface="Roboto"/>
            </a:endParaRPr>
          </a:p>
          <a:p>
            <a:pPr marL="360000" marR="0" lvl="0" indent="-256200" algn="l" rtl="0">
              <a:lnSpc>
                <a:spcPct val="100000"/>
              </a:lnSpc>
              <a:spcBef>
                <a:spcPts val="500"/>
              </a:spcBef>
              <a:spcAft>
                <a:spcPts val="500"/>
              </a:spcAft>
              <a:buSzPts val="1200"/>
              <a:buFont typeface="Roboto"/>
              <a:buChar char="●"/>
            </a:pPr>
            <a:r>
              <a:rPr lang="nb-NO" sz="1100" dirty="0">
                <a:latin typeface="Roboto"/>
                <a:ea typeface="Roboto"/>
                <a:cs typeface="Roboto"/>
                <a:sym typeface="Roboto"/>
              </a:rPr>
              <a:t>Automatic </a:t>
            </a:r>
            <a:r>
              <a:rPr lang="nb-NO" sz="1100" dirty="0" err="1">
                <a:latin typeface="Roboto"/>
                <a:ea typeface="Roboto"/>
                <a:cs typeface="Roboto"/>
                <a:sym typeface="Roboto"/>
              </a:rPr>
              <a:t>triaging</a:t>
            </a:r>
            <a:r>
              <a:rPr lang="nb-NO" sz="1100" dirty="0">
                <a:latin typeface="Roboto"/>
                <a:ea typeface="Roboto"/>
                <a:cs typeface="Roboto"/>
                <a:sym typeface="Roboto"/>
              </a:rPr>
              <a:t> </a:t>
            </a:r>
            <a:r>
              <a:rPr lang="nb-NO" sz="1100" dirty="0" err="1">
                <a:latin typeface="Roboto"/>
                <a:ea typeface="Roboto"/>
                <a:cs typeface="Roboto"/>
                <a:sym typeface="Roboto"/>
              </a:rPr>
              <a:t>ensures</a:t>
            </a:r>
            <a:r>
              <a:rPr lang="nb-NO" sz="1100" dirty="0">
                <a:latin typeface="Roboto"/>
                <a:ea typeface="Roboto"/>
                <a:cs typeface="Roboto"/>
                <a:sym typeface="Roboto"/>
              </a:rPr>
              <a:t> </a:t>
            </a:r>
            <a:r>
              <a:rPr lang="nb-NO" sz="1100" dirty="0" err="1">
                <a:latin typeface="Roboto"/>
                <a:ea typeface="Roboto"/>
                <a:cs typeface="Roboto"/>
                <a:sym typeface="Roboto"/>
              </a:rPr>
              <a:t>that</a:t>
            </a:r>
            <a:r>
              <a:rPr lang="nb-NO" sz="1100" dirty="0">
                <a:latin typeface="Roboto"/>
                <a:ea typeface="Roboto"/>
                <a:cs typeface="Roboto"/>
                <a:sym typeface="Roboto"/>
              </a:rPr>
              <a:t> </a:t>
            </a:r>
            <a:r>
              <a:rPr lang="nb-NO" sz="1100" dirty="0" err="1">
                <a:latin typeface="Roboto"/>
                <a:ea typeface="Roboto"/>
                <a:cs typeface="Roboto"/>
                <a:sym typeface="Roboto"/>
              </a:rPr>
              <a:t>the</a:t>
            </a:r>
            <a:r>
              <a:rPr lang="nb-NO" sz="1100" dirty="0">
                <a:latin typeface="Roboto"/>
                <a:ea typeface="Roboto"/>
                <a:cs typeface="Roboto"/>
                <a:sym typeface="Roboto"/>
              </a:rPr>
              <a:t> right </a:t>
            </a:r>
            <a:r>
              <a:rPr lang="nb-NO" sz="1100" dirty="0" err="1">
                <a:latin typeface="Roboto"/>
                <a:ea typeface="Roboto"/>
                <a:cs typeface="Roboto"/>
                <a:sym typeface="Roboto"/>
              </a:rPr>
              <a:t>patients</a:t>
            </a:r>
            <a:r>
              <a:rPr lang="nb-NO" sz="1100" dirty="0">
                <a:latin typeface="Roboto"/>
                <a:ea typeface="Roboto"/>
                <a:cs typeface="Roboto"/>
                <a:sym typeface="Roboto"/>
              </a:rPr>
              <a:t> </a:t>
            </a:r>
            <a:r>
              <a:rPr lang="nb-NO" sz="1100" dirty="0" err="1">
                <a:latin typeface="Roboto"/>
                <a:ea typeface="Roboto"/>
                <a:cs typeface="Roboto"/>
                <a:sym typeface="Roboto"/>
              </a:rPr>
              <a:t>are</a:t>
            </a:r>
            <a:r>
              <a:rPr lang="nb-NO" sz="1100" dirty="0">
                <a:latin typeface="Roboto"/>
                <a:ea typeface="Roboto"/>
                <a:cs typeface="Roboto"/>
                <a:sym typeface="Roboto"/>
              </a:rPr>
              <a:t> </a:t>
            </a:r>
            <a:r>
              <a:rPr lang="nb-NO" sz="1100" dirty="0" err="1">
                <a:latin typeface="Roboto"/>
                <a:ea typeface="Roboto"/>
                <a:cs typeface="Roboto"/>
                <a:sym typeface="Roboto"/>
              </a:rPr>
              <a:t>prioritized</a:t>
            </a:r>
            <a:endParaRPr lang="nb-NO" sz="1100" dirty="0">
              <a:latin typeface="Roboto"/>
              <a:ea typeface="Roboto"/>
              <a:cs typeface="Roboto"/>
              <a:sym typeface="Roboto"/>
            </a:endParaRPr>
          </a:p>
          <a:p>
            <a:pPr marL="0" lvl="0" indent="0" algn="l" rtl="0">
              <a:lnSpc>
                <a:spcPct val="100000"/>
              </a:lnSpc>
              <a:spcBef>
                <a:spcPts val="0"/>
              </a:spcBef>
              <a:spcAft>
                <a:spcPts val="0"/>
              </a:spcAft>
              <a:buSzPts val="1400"/>
              <a:buNone/>
            </a:pPr>
            <a:endParaRPr lang="nb-NO" b="1" dirty="0"/>
          </a:p>
          <a:p>
            <a:pPr marL="0" lvl="0" indent="0" algn="l" rtl="0">
              <a:lnSpc>
                <a:spcPct val="100000"/>
              </a:lnSpc>
              <a:spcBef>
                <a:spcPts val="0"/>
              </a:spcBef>
              <a:spcAft>
                <a:spcPts val="0"/>
              </a:spcAft>
              <a:buSzPts val="1400"/>
              <a:buNone/>
            </a:pPr>
            <a:r>
              <a:rPr lang="nb-GB" b="1" dirty="0"/>
              <a:t>Reduced risk of infection</a:t>
            </a:r>
          </a:p>
          <a:p>
            <a:pPr marL="360000" marR="0" lvl="0" indent="-256200" algn="l" rtl="0">
              <a:lnSpc>
                <a:spcPct val="100000"/>
              </a:lnSpc>
              <a:spcBef>
                <a:spcPts val="0"/>
              </a:spcBef>
              <a:spcAft>
                <a:spcPts val="500"/>
              </a:spcAft>
              <a:buSzPts val="1200"/>
              <a:buFont typeface="Roboto"/>
              <a:buChar char="●"/>
            </a:pPr>
            <a:endParaRPr lang="nb-NO" sz="1100" dirty="0">
              <a:latin typeface="Roboto"/>
              <a:ea typeface="Roboto"/>
              <a:cs typeface="Roboto"/>
              <a:sym typeface="Roboto"/>
            </a:endParaRPr>
          </a:p>
          <a:p>
            <a:pPr marL="360000" marR="0" lvl="0" indent="-256200" algn="l" rtl="0">
              <a:lnSpc>
                <a:spcPct val="100000"/>
              </a:lnSpc>
              <a:spcBef>
                <a:spcPts val="0"/>
              </a:spcBef>
              <a:spcAft>
                <a:spcPts val="500"/>
              </a:spcAft>
              <a:buSzPts val="1200"/>
              <a:buFont typeface="Roboto"/>
              <a:buChar char="●"/>
            </a:pPr>
            <a:r>
              <a:rPr lang="nb-NO" sz="1100" dirty="0">
                <a:latin typeface="Roboto"/>
                <a:ea typeface="Roboto"/>
                <a:cs typeface="Roboto"/>
                <a:sym typeface="Roboto"/>
              </a:rPr>
              <a:t>Less </a:t>
            </a:r>
            <a:r>
              <a:rPr lang="nb-NO" sz="1100" dirty="0" err="1">
                <a:latin typeface="Roboto"/>
                <a:ea typeface="Roboto"/>
                <a:cs typeface="Roboto"/>
                <a:sym typeface="Roboto"/>
              </a:rPr>
              <a:t>physical</a:t>
            </a:r>
            <a:r>
              <a:rPr lang="nb-NO" sz="1100" dirty="0">
                <a:latin typeface="Roboto"/>
                <a:ea typeface="Roboto"/>
                <a:cs typeface="Roboto"/>
                <a:sym typeface="Roboto"/>
              </a:rPr>
              <a:t> </a:t>
            </a:r>
            <a:r>
              <a:rPr lang="nb-NO" sz="1100" dirty="0" err="1">
                <a:latin typeface="Roboto"/>
                <a:ea typeface="Roboto"/>
                <a:cs typeface="Roboto"/>
                <a:sym typeface="Roboto"/>
              </a:rPr>
              <a:t>contact</a:t>
            </a:r>
            <a:r>
              <a:rPr lang="nb-NO" sz="1100" dirty="0">
                <a:latin typeface="Roboto"/>
                <a:ea typeface="Roboto"/>
                <a:cs typeface="Roboto"/>
                <a:sym typeface="Roboto"/>
              </a:rPr>
              <a:t> </a:t>
            </a:r>
            <a:r>
              <a:rPr lang="nb-NO" sz="1100" dirty="0" err="1">
                <a:latin typeface="Roboto"/>
                <a:ea typeface="Roboto"/>
                <a:cs typeface="Roboto"/>
                <a:sym typeface="Roboto"/>
              </a:rPr>
              <a:t>between</a:t>
            </a:r>
            <a:r>
              <a:rPr lang="nb-NO" sz="1100" dirty="0">
                <a:latin typeface="Roboto"/>
                <a:ea typeface="Roboto"/>
                <a:cs typeface="Roboto"/>
                <a:sym typeface="Roboto"/>
              </a:rPr>
              <a:t> </a:t>
            </a:r>
            <a:r>
              <a:rPr lang="nb-NO" sz="1100" dirty="0" err="1">
                <a:latin typeface="Roboto"/>
                <a:ea typeface="Roboto"/>
                <a:cs typeface="Roboto"/>
                <a:sym typeface="Roboto"/>
              </a:rPr>
              <a:t>patients</a:t>
            </a:r>
            <a:r>
              <a:rPr lang="nb-NO" sz="1100" dirty="0">
                <a:latin typeface="Roboto"/>
                <a:ea typeface="Roboto"/>
                <a:cs typeface="Roboto"/>
                <a:sym typeface="Roboto"/>
              </a:rPr>
              <a:t> and </a:t>
            </a:r>
            <a:r>
              <a:rPr lang="nb-NO" sz="1100" dirty="0" err="1">
                <a:latin typeface="Roboto"/>
                <a:ea typeface="Roboto"/>
                <a:cs typeface="Roboto"/>
                <a:sym typeface="Roboto"/>
              </a:rPr>
              <a:t>healthcare</a:t>
            </a:r>
            <a:r>
              <a:rPr lang="nb-NO" sz="1100" dirty="0">
                <a:latin typeface="Roboto"/>
                <a:ea typeface="Roboto"/>
                <a:cs typeface="Roboto"/>
                <a:sym typeface="Roboto"/>
              </a:rPr>
              <a:t> </a:t>
            </a:r>
            <a:r>
              <a:rPr lang="nb-NO" sz="1100" dirty="0" err="1">
                <a:latin typeface="Roboto"/>
                <a:ea typeface="Roboto"/>
                <a:cs typeface="Roboto"/>
                <a:sym typeface="Roboto"/>
              </a:rPr>
              <a:t>personne</a:t>
            </a:r>
            <a:endParaRPr lang="nb-NO" sz="1100" dirty="0">
              <a:latin typeface="Roboto"/>
              <a:ea typeface="Roboto"/>
              <a:cs typeface="Roboto"/>
              <a:sym typeface="Roboto"/>
            </a:endParaRPr>
          </a:p>
          <a:p>
            <a:pPr marL="360000" marR="0" lvl="0" indent="-256200" algn="l" rtl="0">
              <a:lnSpc>
                <a:spcPct val="100000"/>
              </a:lnSpc>
              <a:spcBef>
                <a:spcPts val="0"/>
              </a:spcBef>
              <a:spcAft>
                <a:spcPts val="500"/>
              </a:spcAft>
              <a:buSzPts val="1200"/>
              <a:buFont typeface="Roboto"/>
              <a:buChar char="●"/>
            </a:pPr>
            <a:r>
              <a:rPr lang="nb-NO" sz="1100" dirty="0" err="1">
                <a:latin typeface="Roboto"/>
                <a:ea typeface="Roboto"/>
                <a:cs typeface="Roboto"/>
                <a:sym typeface="Roboto"/>
              </a:rPr>
              <a:t>Patients</a:t>
            </a:r>
            <a:r>
              <a:rPr lang="nb-NO" sz="1100" dirty="0">
                <a:latin typeface="Roboto"/>
                <a:ea typeface="Roboto"/>
                <a:cs typeface="Roboto"/>
                <a:sym typeface="Roboto"/>
              </a:rPr>
              <a:t> </a:t>
            </a:r>
            <a:r>
              <a:rPr lang="nb-NO" sz="1100" dirty="0" err="1">
                <a:latin typeface="Roboto"/>
                <a:ea typeface="Roboto"/>
                <a:cs typeface="Roboto"/>
                <a:sym typeface="Roboto"/>
              </a:rPr>
              <a:t>with</a:t>
            </a:r>
            <a:r>
              <a:rPr lang="nb-NO" sz="1100" dirty="0">
                <a:latin typeface="Roboto"/>
                <a:ea typeface="Roboto"/>
                <a:cs typeface="Roboto"/>
                <a:sym typeface="Roboto"/>
              </a:rPr>
              <a:t> </a:t>
            </a:r>
            <a:r>
              <a:rPr lang="nb-NO" sz="1100" dirty="0" err="1">
                <a:latin typeface="Roboto"/>
                <a:ea typeface="Roboto"/>
                <a:cs typeface="Roboto"/>
                <a:sym typeface="Roboto"/>
              </a:rPr>
              <a:t>suspected</a:t>
            </a:r>
            <a:r>
              <a:rPr lang="nb-NO" sz="1100" dirty="0">
                <a:latin typeface="Roboto"/>
                <a:ea typeface="Roboto"/>
                <a:cs typeface="Roboto"/>
                <a:sym typeface="Roboto"/>
              </a:rPr>
              <a:t> COVID-19 </a:t>
            </a:r>
            <a:r>
              <a:rPr lang="nb-NO" sz="1100" dirty="0" err="1">
                <a:latin typeface="Roboto"/>
                <a:ea typeface="Roboto"/>
                <a:cs typeface="Roboto"/>
                <a:sym typeface="Roboto"/>
              </a:rPr>
              <a:t>can</a:t>
            </a:r>
            <a:r>
              <a:rPr lang="nb-NO" sz="1100" dirty="0">
                <a:latin typeface="Roboto"/>
                <a:ea typeface="Roboto"/>
                <a:cs typeface="Roboto"/>
                <a:sym typeface="Roboto"/>
              </a:rPr>
              <a:t> be </a:t>
            </a:r>
            <a:r>
              <a:rPr lang="nb-NO" sz="1100" dirty="0" err="1">
                <a:latin typeface="Roboto"/>
                <a:ea typeface="Roboto"/>
                <a:cs typeface="Roboto"/>
                <a:sym typeface="Roboto"/>
              </a:rPr>
              <a:t>idnetififed</a:t>
            </a:r>
            <a:r>
              <a:rPr lang="nb-NO" sz="1100" dirty="0">
                <a:latin typeface="Roboto"/>
                <a:ea typeface="Roboto"/>
                <a:cs typeface="Roboto"/>
                <a:sym typeface="Roboto"/>
              </a:rPr>
              <a:t> </a:t>
            </a:r>
            <a:r>
              <a:rPr lang="nb-NO" sz="1100" dirty="0" err="1">
                <a:latin typeface="Roboto"/>
                <a:ea typeface="Roboto"/>
                <a:cs typeface="Roboto"/>
                <a:sym typeface="Roboto"/>
              </a:rPr>
              <a:t>before</a:t>
            </a:r>
            <a:r>
              <a:rPr lang="nb-NO" sz="1100" dirty="0">
                <a:latin typeface="Roboto"/>
                <a:ea typeface="Roboto"/>
                <a:cs typeface="Roboto"/>
                <a:sym typeface="Roboto"/>
              </a:rPr>
              <a:t> </a:t>
            </a:r>
            <a:r>
              <a:rPr lang="nb-NO" sz="1100" dirty="0" err="1">
                <a:latin typeface="Roboto"/>
                <a:ea typeface="Roboto"/>
                <a:cs typeface="Roboto"/>
                <a:sym typeface="Roboto"/>
              </a:rPr>
              <a:t>attending</a:t>
            </a:r>
            <a:r>
              <a:rPr lang="nb-NO" sz="1100" dirty="0">
                <a:latin typeface="Roboto"/>
                <a:ea typeface="Roboto"/>
                <a:cs typeface="Roboto"/>
                <a:sym typeface="Roboto"/>
              </a:rPr>
              <a:t> non-COVID-19 </a:t>
            </a:r>
            <a:r>
              <a:rPr lang="nb-NO" sz="1100" dirty="0" err="1">
                <a:latin typeface="Roboto"/>
                <a:ea typeface="Roboto"/>
                <a:cs typeface="Roboto"/>
                <a:sym typeface="Roboto"/>
              </a:rPr>
              <a:t>clinics</a:t>
            </a:r>
            <a:endParaRPr lang="nb-NO" sz="1100" dirty="0">
              <a:latin typeface="Roboto"/>
              <a:ea typeface="Roboto"/>
              <a:cs typeface="Roboto"/>
              <a:sym typeface="Roboto"/>
            </a:endParaRPr>
          </a:p>
          <a:p>
            <a:pPr marL="0" lvl="0" indent="0" algn="l" rtl="0">
              <a:lnSpc>
                <a:spcPct val="100000"/>
              </a:lnSpc>
              <a:spcBef>
                <a:spcPts val="0"/>
              </a:spcBef>
              <a:spcAft>
                <a:spcPts val="0"/>
              </a:spcAft>
              <a:buSzPts val="1400"/>
              <a:buNone/>
            </a:pPr>
            <a:endParaRPr lang="nb-NO" b="1" dirty="0"/>
          </a:p>
          <a:p>
            <a:pPr marL="0" lvl="0" indent="0" algn="l" rtl="0">
              <a:lnSpc>
                <a:spcPct val="100000"/>
              </a:lnSpc>
              <a:spcBef>
                <a:spcPts val="0"/>
              </a:spcBef>
              <a:spcAft>
                <a:spcPts val="0"/>
              </a:spcAft>
              <a:buSzPts val="1400"/>
              <a:buNone/>
            </a:pPr>
            <a:r>
              <a:rPr lang="nb-GB" b="1" dirty="0"/>
              <a:t>Reduced hospitalization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b-NO" sz="1100" dirty="0" err="1">
                <a:latin typeface="Roboto"/>
                <a:ea typeface="Roboto"/>
                <a:cs typeface="Roboto"/>
                <a:sym typeface="Roboto"/>
              </a:rPr>
              <a:t>Fewer</a:t>
            </a:r>
            <a:r>
              <a:rPr lang="nb-NO" sz="1100" dirty="0">
                <a:latin typeface="Roboto"/>
                <a:ea typeface="Roboto"/>
                <a:cs typeface="Roboto"/>
                <a:sym typeface="Roboto"/>
              </a:rPr>
              <a:t> </a:t>
            </a:r>
            <a:r>
              <a:rPr lang="nb-NO" sz="1100" dirty="0" err="1">
                <a:latin typeface="Roboto"/>
                <a:ea typeface="Roboto"/>
                <a:cs typeface="Roboto"/>
                <a:sym typeface="Roboto"/>
              </a:rPr>
              <a:t>patients</a:t>
            </a:r>
            <a:r>
              <a:rPr lang="nb-NO" sz="1100" dirty="0">
                <a:latin typeface="Roboto"/>
                <a:ea typeface="Roboto"/>
                <a:cs typeface="Roboto"/>
                <a:sym typeface="Roboto"/>
              </a:rPr>
              <a:t> </a:t>
            </a:r>
            <a:r>
              <a:rPr lang="nb-NO" sz="1100" dirty="0" err="1">
                <a:latin typeface="Roboto"/>
                <a:ea typeface="Roboto"/>
                <a:cs typeface="Roboto"/>
                <a:sym typeface="Roboto"/>
              </a:rPr>
              <a:t>hospitalized</a:t>
            </a:r>
            <a:r>
              <a:rPr lang="nb-NO" sz="1100" dirty="0">
                <a:latin typeface="Roboto"/>
                <a:ea typeface="Roboto"/>
                <a:cs typeface="Roboto"/>
                <a:sym typeface="Roboto"/>
              </a:rPr>
              <a:t> as </a:t>
            </a:r>
            <a:r>
              <a:rPr lang="nb-NO" sz="1100" dirty="0" err="1">
                <a:latin typeface="Roboto"/>
                <a:ea typeface="Roboto"/>
                <a:cs typeface="Roboto"/>
                <a:sym typeface="Roboto"/>
              </a:rPr>
              <a:t>deterioration</a:t>
            </a:r>
            <a:r>
              <a:rPr lang="nb-NO" sz="1100" dirty="0">
                <a:latin typeface="Roboto"/>
                <a:ea typeface="Roboto"/>
                <a:cs typeface="Roboto"/>
                <a:sym typeface="Roboto"/>
              </a:rPr>
              <a:t> is </a:t>
            </a:r>
            <a:r>
              <a:rPr lang="nb-NO" sz="1100" dirty="0" err="1">
                <a:latin typeface="Roboto"/>
                <a:ea typeface="Roboto"/>
                <a:cs typeface="Roboto"/>
                <a:sym typeface="Roboto"/>
              </a:rPr>
              <a:t>identified</a:t>
            </a:r>
            <a:r>
              <a:rPr lang="nb-NO" sz="1100" dirty="0">
                <a:latin typeface="Roboto"/>
                <a:ea typeface="Roboto"/>
                <a:cs typeface="Roboto"/>
                <a:sym typeface="Roboto"/>
              </a:rPr>
              <a:t> </a:t>
            </a:r>
            <a:r>
              <a:rPr lang="nb-NO" sz="1100" dirty="0" err="1">
                <a:latin typeface="Roboto"/>
                <a:ea typeface="Roboto"/>
                <a:cs typeface="Roboto"/>
                <a:sym typeface="Roboto"/>
              </a:rPr>
              <a:t>early</a:t>
            </a:r>
            <a:r>
              <a:rPr lang="nb-NO" sz="1100" dirty="0">
                <a:latin typeface="Roboto"/>
                <a:ea typeface="Roboto"/>
                <a:cs typeface="Roboto"/>
                <a:sym typeface="Roboto"/>
              </a:rPr>
              <a:t> and </a:t>
            </a:r>
            <a:r>
              <a:rPr lang="nb-NO" sz="1100" dirty="0" err="1">
                <a:latin typeface="Roboto"/>
                <a:ea typeface="Roboto"/>
                <a:cs typeface="Roboto"/>
                <a:sym typeface="Roboto"/>
              </a:rPr>
              <a:t>treated</a:t>
            </a:r>
            <a:r>
              <a:rPr lang="nb-NO" sz="1100" dirty="0">
                <a:latin typeface="Roboto"/>
                <a:ea typeface="Roboto"/>
                <a:cs typeface="Roboto"/>
                <a:sym typeface="Roboto"/>
              </a:rPr>
              <a:t> </a:t>
            </a:r>
            <a:r>
              <a:rPr lang="nb-NO" sz="1100" dirty="0" err="1">
                <a:latin typeface="Roboto"/>
                <a:ea typeface="Roboto"/>
                <a:cs typeface="Roboto"/>
                <a:sym typeface="Roboto"/>
              </a:rPr>
              <a:t>locally</a:t>
            </a:r>
            <a:endParaRPr lang="nb-NO" sz="1100" dirty="0">
              <a:latin typeface="Roboto"/>
              <a:ea typeface="Roboto"/>
              <a:cs typeface="Roboto"/>
              <a:sym typeface="Roboto"/>
            </a:endParaRPr>
          </a:p>
          <a:p>
            <a:pPr marL="0" lvl="0" indent="0" algn="l" rtl="0">
              <a:lnSpc>
                <a:spcPct val="100000"/>
              </a:lnSpc>
              <a:spcBef>
                <a:spcPts val="0"/>
              </a:spcBef>
              <a:spcAft>
                <a:spcPts val="0"/>
              </a:spcAft>
              <a:buSzPts val="1400"/>
              <a:buNone/>
            </a:pPr>
            <a:endParaRPr b="1" dirty="0"/>
          </a:p>
        </p:txBody>
      </p:sp>
      <p:sp>
        <p:nvSpPr>
          <p:cNvPr id="148" name="Google Shape;148;g7f48963cfa_0_3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o"/>
              <a:t>5</a:t>
            </a:fld>
            <a:endParaRPr/>
          </a:p>
        </p:txBody>
      </p:sp>
    </p:spTree>
    <p:extLst>
      <p:ext uri="{BB962C8B-B14F-4D97-AF65-F5344CB8AC3E}">
        <p14:creationId xmlns:p14="http://schemas.microsoft.com/office/powerpoint/2010/main" val="259296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158750" indent="0">
              <a:buNone/>
            </a:pPr>
            <a:r>
              <a:rPr lang="nb-NO" dirty="0" err="1"/>
              <a:t>Dignio</a:t>
            </a:r>
            <a:r>
              <a:rPr lang="nb-NO" dirty="0"/>
              <a:t> </a:t>
            </a:r>
            <a:r>
              <a:rPr lang="nb-NO" dirty="0" err="1"/>
              <a:t>Prevent</a:t>
            </a:r>
            <a:r>
              <a:rPr lang="nb-NO" dirty="0"/>
              <a:t>, </a:t>
            </a:r>
            <a:r>
              <a:rPr lang="nb-NO" dirty="0" err="1"/>
              <a:t>Dignios</a:t>
            </a:r>
            <a:r>
              <a:rPr lang="nb-NO" dirty="0"/>
              <a:t> </a:t>
            </a:r>
            <a:r>
              <a:rPr lang="nb-NO" dirty="0" err="1"/>
              <a:t>platform</a:t>
            </a:r>
            <a:r>
              <a:rPr lang="nb-NO" dirty="0"/>
              <a:t> for </a:t>
            </a:r>
            <a:r>
              <a:rPr lang="nb-NO" dirty="0" err="1"/>
              <a:t>healthcare</a:t>
            </a:r>
            <a:r>
              <a:rPr lang="nb-NO" dirty="0"/>
              <a:t> </a:t>
            </a:r>
            <a:r>
              <a:rPr lang="nb-NO" dirty="0" err="1"/>
              <a:t>personnell</a:t>
            </a:r>
            <a:r>
              <a:rPr lang="nb-NO" dirty="0"/>
              <a:t> is </a:t>
            </a:r>
            <a:r>
              <a:rPr lang="nb-NO" dirty="0" err="1"/>
              <a:t>developed</a:t>
            </a:r>
            <a:r>
              <a:rPr lang="nb-NO" dirty="0"/>
              <a:t> to </a:t>
            </a:r>
            <a:r>
              <a:rPr lang="nb-NO" dirty="0" err="1"/>
              <a:t>help</a:t>
            </a:r>
            <a:r>
              <a:rPr lang="nb-NO" dirty="0"/>
              <a:t> </a:t>
            </a:r>
            <a:r>
              <a:rPr lang="nb-NO" dirty="0" err="1"/>
              <a:t>employees</a:t>
            </a:r>
            <a:r>
              <a:rPr lang="nb-NO" dirty="0"/>
              <a:t> </a:t>
            </a:r>
            <a:r>
              <a:rPr lang="nb-NO" dirty="0" err="1"/>
              <a:t>triage</a:t>
            </a:r>
            <a:r>
              <a:rPr lang="nb-NO" dirty="0"/>
              <a:t> fast so </a:t>
            </a:r>
            <a:r>
              <a:rPr lang="nb-NO" dirty="0" err="1"/>
              <a:t>they</a:t>
            </a:r>
            <a:r>
              <a:rPr lang="nb-NO" dirty="0"/>
              <a:t> </a:t>
            </a:r>
            <a:r>
              <a:rPr lang="nb-NO" dirty="0" err="1"/>
              <a:t>find</a:t>
            </a:r>
            <a:r>
              <a:rPr lang="nb-NO" dirty="0"/>
              <a:t> </a:t>
            </a:r>
            <a:r>
              <a:rPr lang="nb-NO" dirty="0" err="1"/>
              <a:t>patients</a:t>
            </a:r>
            <a:r>
              <a:rPr lang="nb-NO" dirty="0"/>
              <a:t> in </a:t>
            </a:r>
            <a:r>
              <a:rPr lang="nb-NO" dirty="0" err="1"/>
              <a:t>need</a:t>
            </a:r>
            <a:r>
              <a:rPr lang="nb-NO" dirty="0"/>
              <a:t> </a:t>
            </a:r>
            <a:r>
              <a:rPr lang="nb-NO" dirty="0" err="1"/>
              <a:t>of</a:t>
            </a:r>
            <a:r>
              <a:rPr lang="nb-NO" dirty="0"/>
              <a:t> </a:t>
            </a:r>
            <a:r>
              <a:rPr lang="nb-NO" dirty="0" err="1"/>
              <a:t>attention</a:t>
            </a:r>
            <a:r>
              <a:rPr lang="nb-NO" dirty="0"/>
              <a:t> </a:t>
            </a:r>
            <a:r>
              <a:rPr lang="nb-NO" dirty="0" err="1"/>
              <a:t>promptly</a:t>
            </a:r>
            <a:r>
              <a:rPr lang="nb-NO" dirty="0"/>
              <a:t> and </a:t>
            </a:r>
            <a:r>
              <a:rPr lang="nb-NO" dirty="0" err="1"/>
              <a:t>identify</a:t>
            </a:r>
            <a:r>
              <a:rPr lang="nb-NO" dirty="0"/>
              <a:t> </a:t>
            </a:r>
            <a:r>
              <a:rPr lang="nb-NO" dirty="0" err="1"/>
              <a:t>patients</a:t>
            </a:r>
            <a:r>
              <a:rPr lang="nb-NO" dirty="0"/>
              <a:t> </a:t>
            </a:r>
            <a:r>
              <a:rPr lang="nb-NO" dirty="0" err="1"/>
              <a:t>early</a:t>
            </a:r>
            <a:r>
              <a:rPr lang="nb-NO" dirty="0"/>
              <a:t> </a:t>
            </a:r>
            <a:r>
              <a:rPr lang="nb-NO" dirty="0" err="1"/>
              <a:t>if</a:t>
            </a:r>
            <a:r>
              <a:rPr lang="nb-NO" dirty="0"/>
              <a:t> </a:t>
            </a:r>
            <a:r>
              <a:rPr lang="nb-NO" dirty="0" err="1"/>
              <a:t>their</a:t>
            </a:r>
            <a:r>
              <a:rPr lang="nb-NO" dirty="0"/>
              <a:t> symptoms </a:t>
            </a:r>
            <a:r>
              <a:rPr lang="nb-NO" dirty="0" err="1"/>
              <a:t>worsens</a:t>
            </a:r>
            <a:r>
              <a:rPr lang="nb-NO" dirty="0"/>
              <a:t>. </a:t>
            </a:r>
          </a:p>
        </p:txBody>
      </p:sp>
    </p:spTree>
    <p:extLst>
      <p:ext uri="{BB962C8B-B14F-4D97-AF65-F5344CB8AC3E}">
        <p14:creationId xmlns:p14="http://schemas.microsoft.com/office/powerpoint/2010/main" val="301741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158750" indent="0">
              <a:buNone/>
            </a:pPr>
            <a:r>
              <a:rPr lang="nb-NO" dirty="0" err="1"/>
              <a:t>Independent</a:t>
            </a:r>
            <a:r>
              <a:rPr lang="nb-NO" dirty="0"/>
              <a:t> studies from </a:t>
            </a:r>
            <a:r>
              <a:rPr lang="nb-NO" dirty="0" err="1"/>
              <a:t>the</a:t>
            </a:r>
            <a:r>
              <a:rPr lang="nb-NO" dirty="0"/>
              <a:t> </a:t>
            </a:r>
            <a:r>
              <a:rPr lang="nb-NO" dirty="0" err="1"/>
              <a:t>capitol</a:t>
            </a:r>
            <a:r>
              <a:rPr lang="nb-NO" dirty="0"/>
              <a:t> </a:t>
            </a:r>
            <a:r>
              <a:rPr lang="nb-NO" dirty="0" err="1"/>
              <a:t>of</a:t>
            </a:r>
            <a:r>
              <a:rPr lang="nb-NO" dirty="0"/>
              <a:t> Norway, Oslo, shows </a:t>
            </a:r>
            <a:r>
              <a:rPr lang="nb-NO" dirty="0" err="1"/>
              <a:t>that</a:t>
            </a:r>
            <a:r>
              <a:rPr lang="nb-NO" dirty="0"/>
              <a:t> 66 </a:t>
            </a:r>
            <a:r>
              <a:rPr lang="nb-NO" dirty="0" err="1"/>
              <a:t>percent</a:t>
            </a:r>
            <a:r>
              <a:rPr lang="nb-NO" dirty="0"/>
              <a:t> </a:t>
            </a:r>
            <a:r>
              <a:rPr lang="nb-NO" dirty="0" err="1"/>
              <a:t>of</a:t>
            </a:r>
            <a:r>
              <a:rPr lang="nb-NO" dirty="0"/>
              <a:t> </a:t>
            </a:r>
            <a:r>
              <a:rPr lang="nb-NO" dirty="0" err="1"/>
              <a:t>the</a:t>
            </a:r>
            <a:r>
              <a:rPr lang="nb-NO" dirty="0"/>
              <a:t> </a:t>
            </a:r>
            <a:r>
              <a:rPr lang="nb-NO" dirty="0" err="1"/>
              <a:t>patients</a:t>
            </a:r>
            <a:r>
              <a:rPr lang="nb-NO" dirty="0"/>
              <a:t> </a:t>
            </a:r>
            <a:r>
              <a:rPr lang="nb-NO" dirty="0" err="1"/>
              <a:t>feel</a:t>
            </a:r>
            <a:r>
              <a:rPr lang="nb-NO" dirty="0"/>
              <a:t> in </a:t>
            </a:r>
            <a:r>
              <a:rPr lang="nb-NO" dirty="0" err="1"/>
              <a:t>better</a:t>
            </a:r>
            <a:r>
              <a:rPr lang="nb-NO" dirty="0"/>
              <a:t> </a:t>
            </a:r>
            <a:r>
              <a:rPr lang="nb-NO" dirty="0" err="1"/>
              <a:t>control</a:t>
            </a:r>
            <a:r>
              <a:rPr lang="nb-NO" dirty="0"/>
              <a:t> over </a:t>
            </a:r>
            <a:r>
              <a:rPr lang="nb-NO" dirty="0" err="1"/>
              <a:t>their</a:t>
            </a:r>
            <a:r>
              <a:rPr lang="nb-NO" dirty="0"/>
              <a:t> </a:t>
            </a:r>
            <a:r>
              <a:rPr lang="nb-NO" dirty="0" err="1"/>
              <a:t>own</a:t>
            </a:r>
            <a:r>
              <a:rPr lang="nb-NO" dirty="0"/>
              <a:t> </a:t>
            </a:r>
            <a:r>
              <a:rPr lang="nb-NO" dirty="0" err="1"/>
              <a:t>health</a:t>
            </a:r>
            <a:r>
              <a:rPr lang="nb-NO" dirty="0"/>
              <a:t>. </a:t>
            </a:r>
          </a:p>
        </p:txBody>
      </p:sp>
    </p:spTree>
    <p:extLst>
      <p:ext uri="{BB962C8B-B14F-4D97-AF65-F5344CB8AC3E}">
        <p14:creationId xmlns:p14="http://schemas.microsoft.com/office/powerpoint/2010/main" val="178679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158750" indent="0">
              <a:buNone/>
            </a:pPr>
            <a:r>
              <a:rPr lang="nb-NO" dirty="0" err="1"/>
              <a:t>When</a:t>
            </a:r>
            <a:r>
              <a:rPr lang="nb-NO" dirty="0"/>
              <a:t> Corona hit, </a:t>
            </a:r>
            <a:r>
              <a:rPr lang="nb-NO" dirty="0" err="1"/>
              <a:t>Dignio</a:t>
            </a:r>
            <a:r>
              <a:rPr lang="nb-NO" dirty="0"/>
              <a:t> </a:t>
            </a:r>
            <a:r>
              <a:rPr lang="nb-NO" dirty="0" err="1"/>
              <a:t>saw</a:t>
            </a:r>
            <a:r>
              <a:rPr lang="nb-NO" dirty="0"/>
              <a:t> </a:t>
            </a:r>
            <a:r>
              <a:rPr lang="nb-NO" dirty="0" err="1"/>
              <a:t>our</a:t>
            </a:r>
            <a:r>
              <a:rPr lang="nb-NO" dirty="0"/>
              <a:t> </a:t>
            </a:r>
            <a:r>
              <a:rPr lang="nb-NO" dirty="0" err="1"/>
              <a:t>solution</a:t>
            </a:r>
            <a:r>
              <a:rPr lang="nb-NO" dirty="0"/>
              <a:t> </a:t>
            </a:r>
            <a:r>
              <a:rPr lang="nb-NO" dirty="0" err="1"/>
              <a:t>could</a:t>
            </a:r>
            <a:r>
              <a:rPr lang="nb-NO" dirty="0"/>
              <a:t> be </a:t>
            </a:r>
            <a:r>
              <a:rPr lang="nb-NO" dirty="0" err="1"/>
              <a:t>of</a:t>
            </a:r>
            <a:r>
              <a:rPr lang="nb-NO" dirty="0"/>
              <a:t> </a:t>
            </a:r>
            <a:r>
              <a:rPr lang="nb-NO" dirty="0" err="1"/>
              <a:t>use</a:t>
            </a:r>
            <a:r>
              <a:rPr lang="nb-NO" dirty="0"/>
              <a:t>. During </a:t>
            </a:r>
            <a:r>
              <a:rPr lang="nb-NO" dirty="0" err="1"/>
              <a:t>the</a:t>
            </a:r>
            <a:r>
              <a:rPr lang="nb-NO" dirty="0"/>
              <a:t> last </a:t>
            </a:r>
            <a:r>
              <a:rPr lang="nb-NO" dirty="0" err="1"/>
              <a:t>six</a:t>
            </a:r>
            <a:r>
              <a:rPr lang="nb-NO" dirty="0"/>
              <a:t> </a:t>
            </a:r>
            <a:r>
              <a:rPr lang="nb-NO" dirty="0" err="1"/>
              <a:t>months</a:t>
            </a:r>
            <a:r>
              <a:rPr lang="nb-NO" dirty="0"/>
              <a:t> </a:t>
            </a:r>
            <a:r>
              <a:rPr lang="nb-NO" dirty="0" err="1"/>
              <a:t>we</a:t>
            </a:r>
            <a:r>
              <a:rPr lang="nb-NO" dirty="0"/>
              <a:t> have </a:t>
            </a:r>
            <a:r>
              <a:rPr lang="nb-NO" dirty="0" err="1"/>
              <a:t>worked</a:t>
            </a:r>
            <a:r>
              <a:rPr lang="nb-NO" dirty="0"/>
              <a:t> </a:t>
            </a:r>
            <a:r>
              <a:rPr lang="nb-NO" dirty="0" err="1"/>
              <a:t>closely</a:t>
            </a:r>
            <a:r>
              <a:rPr lang="nb-NO" dirty="0"/>
              <a:t> </a:t>
            </a:r>
            <a:r>
              <a:rPr lang="nb-NO" dirty="0" err="1"/>
              <a:t>with</a:t>
            </a:r>
            <a:r>
              <a:rPr lang="nb-NO" dirty="0"/>
              <a:t> </a:t>
            </a:r>
            <a:r>
              <a:rPr lang="nb-NO" dirty="0" err="1"/>
              <a:t>some</a:t>
            </a:r>
            <a:r>
              <a:rPr lang="nb-NO" dirty="0"/>
              <a:t> </a:t>
            </a:r>
            <a:r>
              <a:rPr lang="nb-NO" dirty="0" err="1"/>
              <a:t>of</a:t>
            </a:r>
            <a:r>
              <a:rPr lang="nb-NO" dirty="0"/>
              <a:t> </a:t>
            </a:r>
            <a:r>
              <a:rPr lang="nb-NO" dirty="0" err="1"/>
              <a:t>our</a:t>
            </a:r>
            <a:r>
              <a:rPr lang="nb-NO" dirty="0"/>
              <a:t> </a:t>
            </a:r>
            <a:r>
              <a:rPr lang="nb-NO" dirty="0" err="1"/>
              <a:t>customers</a:t>
            </a:r>
            <a:r>
              <a:rPr lang="nb-NO" dirty="0"/>
              <a:t> </a:t>
            </a:r>
            <a:r>
              <a:rPr lang="nb-NO" dirty="0" err="1"/>
              <a:t>on</a:t>
            </a:r>
            <a:r>
              <a:rPr lang="nb-NO" dirty="0"/>
              <a:t> </a:t>
            </a:r>
            <a:r>
              <a:rPr lang="nb-NO" dirty="0" err="1"/>
              <a:t>making</a:t>
            </a:r>
            <a:r>
              <a:rPr lang="nb-NO" dirty="0"/>
              <a:t> </a:t>
            </a:r>
            <a:r>
              <a:rPr lang="nb-NO" dirty="0" err="1"/>
              <a:t>adjustments</a:t>
            </a:r>
            <a:r>
              <a:rPr lang="nb-NO" dirty="0"/>
              <a:t> to </a:t>
            </a:r>
            <a:r>
              <a:rPr lang="nb-NO" dirty="0" err="1"/>
              <a:t>better</a:t>
            </a:r>
            <a:r>
              <a:rPr lang="nb-NO" dirty="0"/>
              <a:t> </a:t>
            </a:r>
            <a:r>
              <a:rPr lang="nb-NO" dirty="0" err="1"/>
              <a:t>suit</a:t>
            </a:r>
            <a:r>
              <a:rPr lang="nb-NO" dirty="0"/>
              <a:t> </a:t>
            </a:r>
            <a:r>
              <a:rPr lang="nb-NO" dirty="0" err="1"/>
              <a:t>the</a:t>
            </a:r>
            <a:r>
              <a:rPr lang="nb-NO" dirty="0"/>
              <a:t> </a:t>
            </a:r>
            <a:r>
              <a:rPr lang="nb-NO" dirty="0" err="1"/>
              <a:t>challenge</a:t>
            </a:r>
            <a:r>
              <a:rPr lang="nb-NO" dirty="0"/>
              <a:t> </a:t>
            </a:r>
            <a:r>
              <a:rPr lang="nb-NO" dirty="0" err="1"/>
              <a:t>of</a:t>
            </a:r>
            <a:r>
              <a:rPr lang="nb-NO" dirty="0"/>
              <a:t> </a:t>
            </a:r>
            <a:r>
              <a:rPr lang="nb-NO" dirty="0" err="1"/>
              <a:t>following</a:t>
            </a:r>
            <a:r>
              <a:rPr lang="nb-NO" dirty="0"/>
              <a:t> up </a:t>
            </a:r>
            <a:r>
              <a:rPr lang="nb-NO" dirty="0" err="1"/>
              <a:t>many</a:t>
            </a:r>
            <a:r>
              <a:rPr lang="nb-NO" dirty="0"/>
              <a:t> </a:t>
            </a:r>
            <a:r>
              <a:rPr lang="nb-NO" dirty="0" err="1"/>
              <a:t>with</a:t>
            </a:r>
            <a:r>
              <a:rPr lang="nb-NO" dirty="0"/>
              <a:t> </a:t>
            </a:r>
            <a:r>
              <a:rPr lang="nb-NO" dirty="0" err="1"/>
              <a:t>the</a:t>
            </a:r>
            <a:r>
              <a:rPr lang="nb-NO" dirty="0"/>
              <a:t> same </a:t>
            </a:r>
            <a:r>
              <a:rPr lang="nb-NO" dirty="0" err="1"/>
              <a:t>infection</a:t>
            </a:r>
            <a:r>
              <a:rPr lang="nb-NO" dirty="0"/>
              <a:t> </a:t>
            </a:r>
            <a:r>
              <a:rPr lang="nb-NO" dirty="0" err="1"/>
              <a:t>but</a:t>
            </a:r>
            <a:r>
              <a:rPr lang="nb-NO" dirty="0"/>
              <a:t> not </a:t>
            </a:r>
            <a:r>
              <a:rPr lang="nb-NO" dirty="0" err="1"/>
              <a:t>the</a:t>
            </a:r>
            <a:r>
              <a:rPr lang="nb-NO" dirty="0"/>
              <a:t> same </a:t>
            </a:r>
            <a:r>
              <a:rPr lang="nb-NO" dirty="0" err="1"/>
              <a:t>condition</a:t>
            </a:r>
            <a:r>
              <a:rPr lang="nb-NO" dirty="0"/>
              <a:t>. </a:t>
            </a:r>
            <a:r>
              <a:rPr lang="nb-NO" dirty="0" err="1"/>
              <a:t>We</a:t>
            </a:r>
            <a:r>
              <a:rPr lang="nb-NO" dirty="0"/>
              <a:t> have </a:t>
            </a:r>
            <a:r>
              <a:rPr lang="nb-NO" dirty="0" err="1"/>
              <a:t>developed</a:t>
            </a:r>
            <a:r>
              <a:rPr lang="nb-NO" dirty="0"/>
              <a:t> a </a:t>
            </a:r>
            <a:r>
              <a:rPr lang="nb-NO" dirty="0" err="1"/>
              <a:t>questionnare</a:t>
            </a:r>
            <a:r>
              <a:rPr lang="nb-NO" dirty="0"/>
              <a:t> </a:t>
            </a:r>
            <a:r>
              <a:rPr lang="nb-NO" dirty="0" err="1"/>
              <a:t>the</a:t>
            </a:r>
            <a:r>
              <a:rPr lang="nb-NO" dirty="0"/>
              <a:t> </a:t>
            </a:r>
            <a:r>
              <a:rPr lang="nb-NO" dirty="0" err="1"/>
              <a:t>patients</a:t>
            </a:r>
            <a:r>
              <a:rPr lang="nb-NO" dirty="0"/>
              <a:t> </a:t>
            </a:r>
            <a:r>
              <a:rPr lang="nb-NO" dirty="0" err="1"/>
              <a:t>answer</a:t>
            </a:r>
            <a:r>
              <a:rPr lang="nb-NO" dirty="0"/>
              <a:t>, and </a:t>
            </a:r>
            <a:r>
              <a:rPr lang="nb-NO" dirty="0" err="1"/>
              <a:t>with</a:t>
            </a:r>
            <a:r>
              <a:rPr lang="nb-NO" dirty="0"/>
              <a:t> </a:t>
            </a:r>
            <a:r>
              <a:rPr lang="nb-NO" dirty="0" err="1"/>
              <a:t>our</a:t>
            </a:r>
            <a:r>
              <a:rPr lang="nb-NO" dirty="0"/>
              <a:t> </a:t>
            </a:r>
            <a:r>
              <a:rPr lang="nb-NO" dirty="0" err="1"/>
              <a:t>possibilities</a:t>
            </a:r>
            <a:r>
              <a:rPr lang="nb-NO" dirty="0"/>
              <a:t> for video </a:t>
            </a:r>
            <a:r>
              <a:rPr lang="nb-NO" dirty="0" err="1"/>
              <a:t>calls</a:t>
            </a:r>
            <a:r>
              <a:rPr lang="nb-NO" dirty="0"/>
              <a:t> and </a:t>
            </a:r>
            <a:r>
              <a:rPr lang="nb-NO" dirty="0" err="1"/>
              <a:t>chat</a:t>
            </a:r>
            <a:r>
              <a:rPr lang="nb-NO" dirty="0"/>
              <a:t>, </a:t>
            </a:r>
            <a:r>
              <a:rPr lang="nb-NO" dirty="0" err="1"/>
              <a:t>doctors</a:t>
            </a:r>
            <a:r>
              <a:rPr lang="nb-NO" dirty="0"/>
              <a:t> </a:t>
            </a:r>
            <a:r>
              <a:rPr lang="nb-NO" dirty="0" err="1"/>
              <a:t>can</a:t>
            </a:r>
            <a:r>
              <a:rPr lang="nb-NO" dirty="0"/>
              <a:t> </a:t>
            </a:r>
            <a:r>
              <a:rPr lang="nb-NO" dirty="0" err="1"/>
              <a:t>communicate</a:t>
            </a:r>
            <a:r>
              <a:rPr lang="nb-NO" dirty="0"/>
              <a:t> </a:t>
            </a:r>
            <a:r>
              <a:rPr lang="nb-NO" dirty="0" err="1"/>
              <a:t>with</a:t>
            </a:r>
            <a:r>
              <a:rPr lang="nb-NO" dirty="0"/>
              <a:t> </a:t>
            </a:r>
            <a:r>
              <a:rPr lang="nb-NO" dirty="0" err="1"/>
              <a:t>the</a:t>
            </a:r>
            <a:r>
              <a:rPr lang="nb-NO" dirty="0"/>
              <a:t> </a:t>
            </a:r>
            <a:r>
              <a:rPr lang="nb-NO" dirty="0" err="1"/>
              <a:t>patient</a:t>
            </a:r>
            <a:r>
              <a:rPr lang="nb-NO" dirty="0"/>
              <a:t> to </a:t>
            </a:r>
            <a:r>
              <a:rPr lang="nb-NO" dirty="0" err="1"/>
              <a:t>get</a:t>
            </a:r>
            <a:r>
              <a:rPr lang="nb-NO" dirty="0"/>
              <a:t> </a:t>
            </a:r>
            <a:r>
              <a:rPr lang="nb-NO" dirty="0" err="1"/>
              <a:t>even</a:t>
            </a:r>
            <a:r>
              <a:rPr lang="nb-NO" dirty="0"/>
              <a:t> more </a:t>
            </a:r>
            <a:r>
              <a:rPr lang="nb-NO" dirty="0" err="1"/>
              <a:t>information</a:t>
            </a:r>
            <a:r>
              <a:rPr lang="nb-NO" dirty="0"/>
              <a:t>. </a:t>
            </a:r>
          </a:p>
        </p:txBody>
      </p:sp>
    </p:spTree>
    <p:extLst>
      <p:ext uri="{BB962C8B-B14F-4D97-AF65-F5344CB8AC3E}">
        <p14:creationId xmlns:p14="http://schemas.microsoft.com/office/powerpoint/2010/main" val="297908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804771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1191" y="1191"/>
            <a:ext cx="1190" cy="1190"/>
          </a:xfrm>
          <a:prstGeom prst="rect">
            <a:avLst/>
          </a:prstGeom>
          <a:noFill/>
          <a:ln>
            <a:noFill/>
          </a:ln>
        </p:spPr>
      </p:pic>
      <p:sp>
        <p:nvSpPr>
          <p:cNvPr id="14" name="Google Shape;14;p2"/>
          <p:cNvSpPr txBox="1">
            <a:spLocks noGrp="1"/>
          </p:cNvSpPr>
          <p:nvPr>
            <p:ph type="dt" idx="10"/>
          </p:nvPr>
        </p:nvSpPr>
        <p:spPr>
          <a:xfrm>
            <a:off x="339656"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800">
                <a:solidFill>
                  <a:schemeClr val="accen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 name="Google Shape;15;p2"/>
          <p:cNvSpPr txBox="1">
            <a:spLocks noGrp="1"/>
          </p:cNvSpPr>
          <p:nvPr>
            <p:ph type="sldNum" idx="12"/>
          </p:nvPr>
        </p:nvSpPr>
        <p:spPr>
          <a:xfrm>
            <a:off x="354330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no"/>
              <a:t>‹#›</a:t>
            </a:fld>
            <a:endParaRPr/>
          </a:p>
        </p:txBody>
      </p:sp>
      <p:sp>
        <p:nvSpPr>
          <p:cNvPr id="16" name="Google Shape;16;p2"/>
          <p:cNvSpPr txBox="1">
            <a:spLocks noGrp="1"/>
          </p:cNvSpPr>
          <p:nvPr>
            <p:ph type="title"/>
          </p:nvPr>
        </p:nvSpPr>
        <p:spPr>
          <a:xfrm>
            <a:off x="339656" y="273844"/>
            <a:ext cx="8436300" cy="6429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1"/>
              </a:buClr>
              <a:buSzPts val="1800"/>
              <a:buFont typeface="Roboto"/>
              <a:buNone/>
              <a:defRPr sz="1800" b="1">
                <a:solidFill>
                  <a:schemeClr val="accent1"/>
                </a:solidFill>
                <a:latin typeface="Roboto"/>
                <a:ea typeface="Roboto"/>
                <a:cs typeface="Roboto"/>
                <a:sym typeface="Roboto"/>
              </a:defRPr>
            </a:lvl1pPr>
            <a:lvl2pPr lvl="1" algn="l" rtl="0">
              <a:lnSpc>
                <a:spcPct val="100000"/>
              </a:lnSpc>
              <a:spcBef>
                <a:spcPts val="0"/>
              </a:spcBef>
              <a:spcAft>
                <a:spcPts val="0"/>
              </a:spcAft>
              <a:buSzPts val="1100"/>
              <a:buFont typeface="Roboto"/>
              <a:buNone/>
              <a:defRPr b="1">
                <a:latin typeface="Roboto"/>
                <a:ea typeface="Roboto"/>
                <a:cs typeface="Roboto"/>
                <a:sym typeface="Roboto"/>
              </a:defRPr>
            </a:lvl2pPr>
            <a:lvl3pPr lvl="2" algn="l" rtl="0">
              <a:lnSpc>
                <a:spcPct val="100000"/>
              </a:lnSpc>
              <a:spcBef>
                <a:spcPts val="0"/>
              </a:spcBef>
              <a:spcAft>
                <a:spcPts val="0"/>
              </a:spcAft>
              <a:buSzPts val="1100"/>
              <a:buFont typeface="Roboto"/>
              <a:buNone/>
              <a:defRPr b="1">
                <a:latin typeface="Roboto"/>
                <a:ea typeface="Roboto"/>
                <a:cs typeface="Roboto"/>
                <a:sym typeface="Roboto"/>
              </a:defRPr>
            </a:lvl3pPr>
            <a:lvl4pPr lvl="3" algn="l" rtl="0">
              <a:lnSpc>
                <a:spcPct val="100000"/>
              </a:lnSpc>
              <a:spcBef>
                <a:spcPts val="0"/>
              </a:spcBef>
              <a:spcAft>
                <a:spcPts val="0"/>
              </a:spcAft>
              <a:buSzPts val="1100"/>
              <a:buFont typeface="Roboto"/>
              <a:buNone/>
              <a:defRPr b="1">
                <a:latin typeface="Roboto"/>
                <a:ea typeface="Roboto"/>
                <a:cs typeface="Roboto"/>
                <a:sym typeface="Roboto"/>
              </a:defRPr>
            </a:lvl4pPr>
            <a:lvl5pPr lvl="4" algn="l" rtl="0">
              <a:lnSpc>
                <a:spcPct val="100000"/>
              </a:lnSpc>
              <a:spcBef>
                <a:spcPts val="0"/>
              </a:spcBef>
              <a:spcAft>
                <a:spcPts val="0"/>
              </a:spcAft>
              <a:buSzPts val="1100"/>
              <a:buFont typeface="Roboto"/>
              <a:buNone/>
              <a:defRPr b="1">
                <a:latin typeface="Roboto"/>
                <a:ea typeface="Roboto"/>
                <a:cs typeface="Roboto"/>
                <a:sym typeface="Roboto"/>
              </a:defRPr>
            </a:lvl5pPr>
            <a:lvl6pPr lvl="5" algn="l" rtl="0">
              <a:lnSpc>
                <a:spcPct val="100000"/>
              </a:lnSpc>
              <a:spcBef>
                <a:spcPts val="0"/>
              </a:spcBef>
              <a:spcAft>
                <a:spcPts val="0"/>
              </a:spcAft>
              <a:buSzPts val="1100"/>
              <a:buFont typeface="Roboto"/>
              <a:buNone/>
              <a:defRPr b="1">
                <a:latin typeface="Roboto"/>
                <a:ea typeface="Roboto"/>
                <a:cs typeface="Roboto"/>
                <a:sym typeface="Roboto"/>
              </a:defRPr>
            </a:lvl6pPr>
            <a:lvl7pPr lvl="6" algn="l" rtl="0">
              <a:lnSpc>
                <a:spcPct val="100000"/>
              </a:lnSpc>
              <a:spcBef>
                <a:spcPts val="0"/>
              </a:spcBef>
              <a:spcAft>
                <a:spcPts val="0"/>
              </a:spcAft>
              <a:buSzPts val="1100"/>
              <a:buFont typeface="Roboto"/>
              <a:buNone/>
              <a:defRPr b="1">
                <a:latin typeface="Roboto"/>
                <a:ea typeface="Roboto"/>
                <a:cs typeface="Roboto"/>
                <a:sym typeface="Roboto"/>
              </a:defRPr>
            </a:lvl7pPr>
            <a:lvl8pPr lvl="7" algn="l" rtl="0">
              <a:lnSpc>
                <a:spcPct val="100000"/>
              </a:lnSpc>
              <a:spcBef>
                <a:spcPts val="0"/>
              </a:spcBef>
              <a:spcAft>
                <a:spcPts val="0"/>
              </a:spcAft>
              <a:buSzPts val="1100"/>
              <a:buFont typeface="Roboto"/>
              <a:buNone/>
              <a:defRPr b="1">
                <a:latin typeface="Roboto"/>
                <a:ea typeface="Roboto"/>
                <a:cs typeface="Roboto"/>
                <a:sym typeface="Roboto"/>
              </a:defRPr>
            </a:lvl8pPr>
            <a:lvl9pPr lvl="8" algn="l" rtl="0">
              <a:lnSpc>
                <a:spcPct val="100000"/>
              </a:lnSpc>
              <a:spcBef>
                <a:spcPts val="0"/>
              </a:spcBef>
              <a:spcAft>
                <a:spcPts val="0"/>
              </a:spcAft>
              <a:buSzPts val="1100"/>
              <a:buFont typeface="Roboto"/>
              <a:buNone/>
              <a:defRPr b="1">
                <a:latin typeface="Roboto"/>
                <a:ea typeface="Roboto"/>
                <a:cs typeface="Roboto"/>
                <a:sym typeface="Roboto"/>
              </a:defRPr>
            </a:lvl9pPr>
          </a:lstStyle>
          <a:p>
            <a:endParaRPr/>
          </a:p>
        </p:txBody>
      </p:sp>
      <p:pic>
        <p:nvPicPr>
          <p:cNvPr id="17" name="Google Shape;17;p2" descr="Bilderesultat for dignio log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81743" y="4831778"/>
            <a:ext cx="394207" cy="14481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1191" y="1191"/>
            <a:ext cx="1190" cy="11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1191" y="1191"/>
            <a:ext cx="1190" cy="1190"/>
          </a:xfrm>
          <a:prstGeom prst="rect">
            <a:avLst/>
          </a:prstGeom>
          <a:noFill/>
          <a:ln>
            <a:noFill/>
          </a:ln>
        </p:spPr>
      </p:pic>
      <p:sp>
        <p:nvSpPr>
          <p:cNvPr id="22" name="Google Shape;22;p4"/>
          <p:cNvSpPr txBox="1">
            <a:spLocks noGrp="1"/>
          </p:cNvSpPr>
          <p:nvPr>
            <p:ph type="title"/>
          </p:nvPr>
        </p:nvSpPr>
        <p:spPr>
          <a:xfrm>
            <a:off x="339656" y="273844"/>
            <a:ext cx="8484600" cy="642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1"/>
              </a:buClr>
              <a:buSzPts val="1800"/>
              <a:buFont typeface="Arial"/>
              <a:buNone/>
              <a:defRPr sz="1800" b="0">
                <a:solidFill>
                  <a:schemeClr val="accen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 name="Google Shape;23;p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23850" algn="l" rtl="0">
              <a:lnSpc>
                <a:spcPct val="90000"/>
              </a:lnSpc>
              <a:spcBef>
                <a:spcPts val="800"/>
              </a:spcBef>
              <a:spcAft>
                <a:spcPts val="0"/>
              </a:spcAft>
              <a:buClr>
                <a:schemeClr val="dk1"/>
              </a:buClr>
              <a:buSzPts val="1500"/>
              <a:buChar char="•"/>
              <a:defRPr sz="1500"/>
            </a:lvl1pPr>
            <a:lvl2pPr marL="914400" lvl="1" indent="-317500" algn="l" rtl="0">
              <a:lnSpc>
                <a:spcPct val="90000"/>
              </a:lnSpc>
              <a:spcBef>
                <a:spcPts val="400"/>
              </a:spcBef>
              <a:spcAft>
                <a:spcPts val="0"/>
              </a:spcAft>
              <a:buClr>
                <a:schemeClr val="dk1"/>
              </a:buClr>
              <a:buSzPts val="1400"/>
              <a:buChar char="•"/>
              <a:defRPr sz="1400"/>
            </a:lvl2pPr>
            <a:lvl3pPr marL="1371600" lvl="2" indent="-304800" algn="l" rtl="0">
              <a:lnSpc>
                <a:spcPct val="90000"/>
              </a:lnSpc>
              <a:spcBef>
                <a:spcPts val="400"/>
              </a:spcBef>
              <a:spcAft>
                <a:spcPts val="0"/>
              </a:spcAft>
              <a:buClr>
                <a:schemeClr val="dk1"/>
              </a:buClr>
              <a:buSzPts val="1200"/>
              <a:buChar char="•"/>
              <a:defRPr sz="1200"/>
            </a:lvl3pPr>
            <a:lvl4pPr marL="1828800" lvl="3" indent="-298450" algn="l" rtl="0">
              <a:lnSpc>
                <a:spcPct val="90000"/>
              </a:lnSpc>
              <a:spcBef>
                <a:spcPts val="400"/>
              </a:spcBef>
              <a:spcAft>
                <a:spcPts val="0"/>
              </a:spcAft>
              <a:buClr>
                <a:schemeClr val="dk1"/>
              </a:buClr>
              <a:buSzPts val="1100"/>
              <a:buChar char="•"/>
              <a:defRPr sz="1100"/>
            </a:lvl4pPr>
            <a:lvl5pPr marL="2286000" lvl="4" indent="-298450" algn="l" rtl="0">
              <a:lnSpc>
                <a:spcPct val="90000"/>
              </a:lnSpc>
              <a:spcBef>
                <a:spcPts val="400"/>
              </a:spcBef>
              <a:spcAft>
                <a:spcPts val="0"/>
              </a:spcAft>
              <a:buClr>
                <a:schemeClr val="dk1"/>
              </a:buClr>
              <a:buSzPts val="1100"/>
              <a:buChar char="•"/>
              <a:defRPr sz="11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 name="Google Shape;24;p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23850" algn="l" rtl="0">
              <a:lnSpc>
                <a:spcPct val="90000"/>
              </a:lnSpc>
              <a:spcBef>
                <a:spcPts val="800"/>
              </a:spcBef>
              <a:spcAft>
                <a:spcPts val="0"/>
              </a:spcAft>
              <a:buClr>
                <a:schemeClr val="dk1"/>
              </a:buClr>
              <a:buSzPts val="1500"/>
              <a:buChar char="•"/>
              <a:defRPr sz="1500"/>
            </a:lvl1pPr>
            <a:lvl2pPr marL="914400" lvl="1" indent="-317500" algn="l" rtl="0">
              <a:lnSpc>
                <a:spcPct val="90000"/>
              </a:lnSpc>
              <a:spcBef>
                <a:spcPts val="400"/>
              </a:spcBef>
              <a:spcAft>
                <a:spcPts val="0"/>
              </a:spcAft>
              <a:buClr>
                <a:schemeClr val="dk1"/>
              </a:buClr>
              <a:buSzPts val="1400"/>
              <a:buChar char="•"/>
              <a:defRPr sz="1400"/>
            </a:lvl2pPr>
            <a:lvl3pPr marL="1371600" lvl="2" indent="-304800" algn="l" rtl="0">
              <a:lnSpc>
                <a:spcPct val="90000"/>
              </a:lnSpc>
              <a:spcBef>
                <a:spcPts val="400"/>
              </a:spcBef>
              <a:spcAft>
                <a:spcPts val="0"/>
              </a:spcAft>
              <a:buClr>
                <a:schemeClr val="dk1"/>
              </a:buClr>
              <a:buSzPts val="1200"/>
              <a:buChar char="•"/>
              <a:defRPr sz="1200"/>
            </a:lvl3pPr>
            <a:lvl4pPr marL="1828800" lvl="3" indent="-298450" algn="l" rtl="0">
              <a:lnSpc>
                <a:spcPct val="90000"/>
              </a:lnSpc>
              <a:spcBef>
                <a:spcPts val="400"/>
              </a:spcBef>
              <a:spcAft>
                <a:spcPts val="0"/>
              </a:spcAft>
              <a:buClr>
                <a:schemeClr val="dk1"/>
              </a:buClr>
              <a:buSzPts val="1100"/>
              <a:buChar char="•"/>
              <a:defRPr sz="1100"/>
            </a:lvl4pPr>
            <a:lvl5pPr marL="2286000" lvl="4" indent="-298450" algn="l" rtl="0">
              <a:lnSpc>
                <a:spcPct val="90000"/>
              </a:lnSpc>
              <a:spcBef>
                <a:spcPts val="400"/>
              </a:spcBef>
              <a:spcAft>
                <a:spcPts val="0"/>
              </a:spcAft>
              <a:buClr>
                <a:schemeClr val="dk1"/>
              </a:buClr>
              <a:buSzPts val="1100"/>
              <a:buChar char="•"/>
              <a:defRPr sz="11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 name="Google Shape;25;p4"/>
          <p:cNvSpPr txBox="1">
            <a:spLocks noGrp="1"/>
          </p:cNvSpPr>
          <p:nvPr>
            <p:ph type="sldNum" idx="12"/>
          </p:nvPr>
        </p:nvSpPr>
        <p:spPr>
          <a:xfrm>
            <a:off x="354330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no"/>
              <a:t>‹#›</a:t>
            </a:fld>
            <a:endParaRPr/>
          </a:p>
        </p:txBody>
      </p:sp>
      <p:sp>
        <p:nvSpPr>
          <p:cNvPr id="26" name="Google Shape;26;p4"/>
          <p:cNvSpPr txBox="1">
            <a:spLocks noGrp="1"/>
          </p:cNvSpPr>
          <p:nvPr>
            <p:ph type="body" idx="3"/>
          </p:nvPr>
        </p:nvSpPr>
        <p:spPr>
          <a:xfrm>
            <a:off x="628649" y="4767263"/>
            <a:ext cx="2914800" cy="272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
              <a:buFont typeface="Arial"/>
              <a:buNone/>
              <a:defRPr sz="500">
                <a:solidFill>
                  <a:schemeClr val="dk1"/>
                </a:solidFill>
              </a:defRPr>
            </a:lvl1pPr>
            <a:lvl2pPr marL="914400" lvl="1" indent="-228600" algn="l" rtl="0">
              <a:lnSpc>
                <a:spcPct val="90000"/>
              </a:lnSpc>
              <a:spcBef>
                <a:spcPts val="400"/>
              </a:spcBef>
              <a:spcAft>
                <a:spcPts val="0"/>
              </a:spcAft>
              <a:buClr>
                <a:schemeClr val="dk1"/>
              </a:buClr>
              <a:buSzPts val="800"/>
              <a:buFont typeface="Arial"/>
              <a:buNone/>
              <a:defRPr sz="800"/>
            </a:lvl2pPr>
            <a:lvl3pPr marL="1371600" lvl="2" indent="-228600" algn="l" rtl="0">
              <a:lnSpc>
                <a:spcPct val="90000"/>
              </a:lnSpc>
              <a:spcBef>
                <a:spcPts val="400"/>
              </a:spcBef>
              <a:spcAft>
                <a:spcPts val="0"/>
              </a:spcAft>
              <a:buClr>
                <a:schemeClr val="dk1"/>
              </a:buClr>
              <a:buSzPts val="800"/>
              <a:buFont typeface="Arial"/>
              <a:buNone/>
              <a:defRPr sz="800"/>
            </a:lvl3pPr>
            <a:lvl4pPr marL="1828800" lvl="3" indent="-228600" algn="l" rtl="0">
              <a:lnSpc>
                <a:spcPct val="90000"/>
              </a:lnSpc>
              <a:spcBef>
                <a:spcPts val="400"/>
              </a:spcBef>
              <a:spcAft>
                <a:spcPts val="0"/>
              </a:spcAft>
              <a:buClr>
                <a:schemeClr val="dk1"/>
              </a:buClr>
              <a:buSzPts val="800"/>
              <a:buFont typeface="Arial"/>
              <a:buNone/>
              <a:defRPr sz="800"/>
            </a:lvl4pPr>
            <a:lvl5pPr marL="2286000" lvl="4" indent="-228600" algn="l" rtl="0">
              <a:lnSpc>
                <a:spcPct val="90000"/>
              </a:lnSpc>
              <a:spcBef>
                <a:spcPts val="400"/>
              </a:spcBef>
              <a:spcAft>
                <a:spcPts val="0"/>
              </a:spcAft>
              <a:buClr>
                <a:schemeClr val="dk1"/>
              </a:buClr>
              <a:buSzPts val="800"/>
              <a:buFont typeface="Arial"/>
              <a:buNone/>
              <a:defRPr sz="8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27" name="Google Shape;27;p4"/>
          <p:cNvCxnSpPr/>
          <p:nvPr/>
        </p:nvCxnSpPr>
        <p:spPr>
          <a:xfrm>
            <a:off x="629841" y="916424"/>
            <a:ext cx="7891500" cy="0"/>
          </a:xfrm>
          <a:prstGeom prst="straightConnector1">
            <a:avLst/>
          </a:prstGeom>
          <a:noFill/>
          <a:ln w="12700" cap="rnd" cmpd="sng">
            <a:solidFill>
              <a:schemeClr val="accent4"/>
            </a:solidFill>
            <a:prstDash val="solid"/>
            <a:miter lim="800000"/>
            <a:headEnd type="none" w="sm" len="sm"/>
            <a:tailEnd type="none" w="sm" len="sm"/>
          </a:ln>
        </p:spPr>
      </p:cxnSp>
      <p:pic>
        <p:nvPicPr>
          <p:cNvPr id="28" name="Google Shape;28;p4" descr="Bilderesultat for dignio log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81743" y="4831778"/>
            <a:ext cx="394207" cy="14481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chemeClr val="lt1"/>
        </a:solidFill>
        <a:effectLst/>
      </p:bgPr>
    </p:bg>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339656" y="273844"/>
            <a:ext cx="8484600" cy="642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1"/>
              </a:buClr>
              <a:buSzPts val="1800"/>
              <a:buFont typeface="Arial"/>
              <a:buNone/>
              <a:defRPr sz="1800" b="0">
                <a:solidFill>
                  <a:schemeClr val="accen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 name="Google Shape;31;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23850" algn="l" rtl="0">
              <a:lnSpc>
                <a:spcPct val="90000"/>
              </a:lnSpc>
              <a:spcBef>
                <a:spcPts val="800"/>
              </a:spcBef>
              <a:spcAft>
                <a:spcPts val="0"/>
              </a:spcAft>
              <a:buClr>
                <a:schemeClr val="dk1"/>
              </a:buClr>
              <a:buSzPts val="1500"/>
              <a:buChar char="•"/>
              <a:defRPr sz="1500"/>
            </a:lvl1pPr>
            <a:lvl2pPr marL="914400" lvl="1" indent="-317500" algn="l" rtl="0">
              <a:lnSpc>
                <a:spcPct val="90000"/>
              </a:lnSpc>
              <a:spcBef>
                <a:spcPts val="400"/>
              </a:spcBef>
              <a:spcAft>
                <a:spcPts val="0"/>
              </a:spcAft>
              <a:buClr>
                <a:schemeClr val="dk1"/>
              </a:buClr>
              <a:buSzPts val="1400"/>
              <a:buChar char="•"/>
              <a:defRPr sz="1400"/>
            </a:lvl2pPr>
            <a:lvl3pPr marL="1371600" lvl="2" indent="-304800" algn="l" rtl="0">
              <a:lnSpc>
                <a:spcPct val="90000"/>
              </a:lnSpc>
              <a:spcBef>
                <a:spcPts val="400"/>
              </a:spcBef>
              <a:spcAft>
                <a:spcPts val="0"/>
              </a:spcAft>
              <a:buClr>
                <a:schemeClr val="dk1"/>
              </a:buClr>
              <a:buSzPts val="1200"/>
              <a:buChar char="•"/>
              <a:defRPr sz="1200"/>
            </a:lvl3pPr>
            <a:lvl4pPr marL="1828800" lvl="3" indent="-298450" algn="l" rtl="0">
              <a:lnSpc>
                <a:spcPct val="90000"/>
              </a:lnSpc>
              <a:spcBef>
                <a:spcPts val="400"/>
              </a:spcBef>
              <a:spcAft>
                <a:spcPts val="0"/>
              </a:spcAft>
              <a:buClr>
                <a:schemeClr val="dk1"/>
              </a:buClr>
              <a:buSzPts val="1100"/>
              <a:buChar char="•"/>
              <a:defRPr sz="1100"/>
            </a:lvl4pPr>
            <a:lvl5pPr marL="2286000" lvl="4" indent="-298450" algn="l" rtl="0">
              <a:lnSpc>
                <a:spcPct val="90000"/>
              </a:lnSpc>
              <a:spcBef>
                <a:spcPts val="400"/>
              </a:spcBef>
              <a:spcAft>
                <a:spcPts val="0"/>
              </a:spcAft>
              <a:buClr>
                <a:schemeClr val="dk1"/>
              </a:buClr>
              <a:buSzPts val="1100"/>
              <a:buChar char="•"/>
              <a:defRPr sz="11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 name="Google Shape;32;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23850" algn="l" rtl="0">
              <a:lnSpc>
                <a:spcPct val="90000"/>
              </a:lnSpc>
              <a:spcBef>
                <a:spcPts val="800"/>
              </a:spcBef>
              <a:spcAft>
                <a:spcPts val="0"/>
              </a:spcAft>
              <a:buClr>
                <a:schemeClr val="dk1"/>
              </a:buClr>
              <a:buSzPts val="1500"/>
              <a:buChar char="•"/>
              <a:defRPr sz="1500"/>
            </a:lvl1pPr>
            <a:lvl2pPr marL="914400" lvl="1" indent="-317500" algn="l" rtl="0">
              <a:lnSpc>
                <a:spcPct val="90000"/>
              </a:lnSpc>
              <a:spcBef>
                <a:spcPts val="400"/>
              </a:spcBef>
              <a:spcAft>
                <a:spcPts val="0"/>
              </a:spcAft>
              <a:buClr>
                <a:schemeClr val="dk1"/>
              </a:buClr>
              <a:buSzPts val="1400"/>
              <a:buChar char="•"/>
              <a:defRPr sz="1400"/>
            </a:lvl2pPr>
            <a:lvl3pPr marL="1371600" lvl="2" indent="-304800" algn="l" rtl="0">
              <a:lnSpc>
                <a:spcPct val="90000"/>
              </a:lnSpc>
              <a:spcBef>
                <a:spcPts val="400"/>
              </a:spcBef>
              <a:spcAft>
                <a:spcPts val="0"/>
              </a:spcAft>
              <a:buClr>
                <a:schemeClr val="dk1"/>
              </a:buClr>
              <a:buSzPts val="1200"/>
              <a:buChar char="•"/>
              <a:defRPr sz="1200"/>
            </a:lvl3pPr>
            <a:lvl4pPr marL="1828800" lvl="3" indent="-298450" algn="l" rtl="0">
              <a:lnSpc>
                <a:spcPct val="90000"/>
              </a:lnSpc>
              <a:spcBef>
                <a:spcPts val="400"/>
              </a:spcBef>
              <a:spcAft>
                <a:spcPts val="0"/>
              </a:spcAft>
              <a:buClr>
                <a:schemeClr val="dk1"/>
              </a:buClr>
              <a:buSzPts val="1100"/>
              <a:buChar char="•"/>
              <a:defRPr sz="1100"/>
            </a:lvl4pPr>
            <a:lvl5pPr marL="2286000" lvl="4" indent="-298450" algn="l" rtl="0">
              <a:lnSpc>
                <a:spcPct val="90000"/>
              </a:lnSpc>
              <a:spcBef>
                <a:spcPts val="400"/>
              </a:spcBef>
              <a:spcAft>
                <a:spcPts val="0"/>
              </a:spcAft>
              <a:buClr>
                <a:schemeClr val="dk1"/>
              </a:buClr>
              <a:buSzPts val="1100"/>
              <a:buChar char="•"/>
              <a:defRPr sz="11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 name="Google Shape;33;p5"/>
          <p:cNvSpPr txBox="1">
            <a:spLocks noGrp="1"/>
          </p:cNvSpPr>
          <p:nvPr>
            <p:ph type="sldNum" idx="12"/>
          </p:nvPr>
        </p:nvSpPr>
        <p:spPr>
          <a:xfrm>
            <a:off x="354330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no"/>
              <a:t>‹#›</a:t>
            </a:fld>
            <a:endParaRPr/>
          </a:p>
        </p:txBody>
      </p:sp>
      <p:sp>
        <p:nvSpPr>
          <p:cNvPr id="34" name="Google Shape;34;p5"/>
          <p:cNvSpPr txBox="1">
            <a:spLocks noGrp="1"/>
          </p:cNvSpPr>
          <p:nvPr>
            <p:ph type="body" idx="3"/>
          </p:nvPr>
        </p:nvSpPr>
        <p:spPr>
          <a:xfrm>
            <a:off x="628649" y="4767263"/>
            <a:ext cx="2914800" cy="272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
              <a:buFont typeface="Arial"/>
              <a:buNone/>
              <a:defRPr sz="500">
                <a:solidFill>
                  <a:schemeClr val="dk1"/>
                </a:solidFill>
              </a:defRPr>
            </a:lvl1pPr>
            <a:lvl2pPr marL="914400" lvl="1" indent="-228600" algn="l" rtl="0">
              <a:lnSpc>
                <a:spcPct val="90000"/>
              </a:lnSpc>
              <a:spcBef>
                <a:spcPts val="400"/>
              </a:spcBef>
              <a:spcAft>
                <a:spcPts val="0"/>
              </a:spcAft>
              <a:buClr>
                <a:schemeClr val="dk1"/>
              </a:buClr>
              <a:buSzPts val="800"/>
              <a:buFont typeface="Arial"/>
              <a:buNone/>
              <a:defRPr sz="800"/>
            </a:lvl2pPr>
            <a:lvl3pPr marL="1371600" lvl="2" indent="-228600" algn="l" rtl="0">
              <a:lnSpc>
                <a:spcPct val="90000"/>
              </a:lnSpc>
              <a:spcBef>
                <a:spcPts val="400"/>
              </a:spcBef>
              <a:spcAft>
                <a:spcPts val="0"/>
              </a:spcAft>
              <a:buClr>
                <a:schemeClr val="dk1"/>
              </a:buClr>
              <a:buSzPts val="800"/>
              <a:buFont typeface="Arial"/>
              <a:buNone/>
              <a:defRPr sz="800"/>
            </a:lvl3pPr>
            <a:lvl4pPr marL="1828800" lvl="3" indent="-228600" algn="l" rtl="0">
              <a:lnSpc>
                <a:spcPct val="90000"/>
              </a:lnSpc>
              <a:spcBef>
                <a:spcPts val="400"/>
              </a:spcBef>
              <a:spcAft>
                <a:spcPts val="0"/>
              </a:spcAft>
              <a:buClr>
                <a:schemeClr val="dk1"/>
              </a:buClr>
              <a:buSzPts val="800"/>
              <a:buFont typeface="Arial"/>
              <a:buNone/>
              <a:defRPr sz="800"/>
            </a:lvl4pPr>
            <a:lvl5pPr marL="2286000" lvl="4" indent="-228600" algn="l" rtl="0">
              <a:lnSpc>
                <a:spcPct val="90000"/>
              </a:lnSpc>
              <a:spcBef>
                <a:spcPts val="400"/>
              </a:spcBef>
              <a:spcAft>
                <a:spcPts val="0"/>
              </a:spcAft>
              <a:buClr>
                <a:schemeClr val="dk1"/>
              </a:buClr>
              <a:buSzPts val="800"/>
              <a:buFont typeface="Arial"/>
              <a:buNone/>
              <a:defRPr sz="8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35" name="Google Shape;35;p5"/>
          <p:cNvCxnSpPr/>
          <p:nvPr/>
        </p:nvCxnSpPr>
        <p:spPr>
          <a:xfrm>
            <a:off x="629841" y="916424"/>
            <a:ext cx="7891500" cy="0"/>
          </a:xfrm>
          <a:prstGeom prst="straightConnector1">
            <a:avLst/>
          </a:prstGeom>
          <a:noFill/>
          <a:ln w="12700" cap="rnd" cmpd="sng">
            <a:solidFill>
              <a:schemeClr val="accent4"/>
            </a:solidFill>
            <a:prstDash val="solid"/>
            <a:miter lim="800000"/>
            <a:headEnd type="none" w="sm" len="sm"/>
            <a:tailEnd type="none" w="sm" len="sm"/>
          </a:ln>
        </p:spPr>
      </p:cxnSp>
      <p:pic>
        <p:nvPicPr>
          <p:cNvPr id="36" name="Google Shape;36;p5" descr="Bilderesultat for dignio logo"/>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81743" y="4831778"/>
            <a:ext cx="394207" cy="14481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191" y="1191"/>
            <a:ext cx="1190" cy="1190"/>
          </a:xfrm>
          <a:prstGeom prst="rect">
            <a:avLst/>
          </a:prstGeom>
          <a:noFill/>
          <a:ln>
            <a:noFill/>
          </a:ln>
        </p:spPr>
      </p:pic>
      <p:pic>
        <p:nvPicPr>
          <p:cNvPr id="39" name="Google Shape;39;p6" descr="A picture containing toy, table, room, bed&#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l="26171" r="4700"/>
          <a:stretch/>
        </p:blipFill>
        <p:spPr>
          <a:xfrm>
            <a:off x="0" y="0"/>
            <a:ext cx="9144000" cy="5143501"/>
          </a:xfrm>
          <a:prstGeom prst="rect">
            <a:avLst/>
          </a:prstGeom>
          <a:noFill/>
          <a:ln>
            <a:noFill/>
          </a:ln>
        </p:spPr>
      </p:pic>
      <p:sp>
        <p:nvSpPr>
          <p:cNvPr id="40" name="Google Shape;40;p6"/>
          <p:cNvSpPr txBox="1">
            <a:spLocks noGrp="1"/>
          </p:cNvSpPr>
          <p:nvPr>
            <p:ph type="ctrTitle"/>
          </p:nvPr>
        </p:nvSpPr>
        <p:spPr>
          <a:xfrm>
            <a:off x="548550" y="1920475"/>
            <a:ext cx="2874600" cy="315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pic>
        <p:nvPicPr>
          <p:cNvPr id="41" name="Google Shape;41;p6" descr="Bilderesultat for dignio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8548" y="635287"/>
            <a:ext cx="2471135" cy="90776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dk2"/>
        </a:solidFill>
        <a:effectLst/>
      </p:bgPr>
    </p:bg>
    <p:spTree>
      <p:nvGrpSpPr>
        <p:cNvPr id="1" name="Shape 49"/>
        <p:cNvGrpSpPr/>
        <p:nvPr/>
      </p:nvGrpSpPr>
      <p:grpSpPr>
        <a:xfrm>
          <a:off x="0" y="0"/>
          <a:ext cx="0" cy="0"/>
          <a:chOff x="0" y="0"/>
          <a:chExt cx="0" cy="0"/>
        </a:xfrm>
      </p:grpSpPr>
      <p:pic>
        <p:nvPicPr>
          <p:cNvPr id="50" name="Google Shape;50;p8"/>
          <p:cNvPicPr preferRelativeResize="0"/>
          <p:nvPr/>
        </p:nvPicPr>
        <p:blipFill rotWithShape="1">
          <a:blip r:embed="rId2">
            <a:alphaModFix/>
          </a:blip>
          <a:srcRect/>
          <a:stretch/>
        </p:blipFill>
        <p:spPr>
          <a:xfrm>
            <a:off x="1191" y="1191"/>
            <a:ext cx="1190" cy="1190"/>
          </a:xfrm>
          <a:prstGeom prst="rect">
            <a:avLst/>
          </a:prstGeom>
          <a:noFill/>
          <a:ln>
            <a:noFill/>
          </a:ln>
        </p:spPr>
      </p:pic>
      <p:sp>
        <p:nvSpPr>
          <p:cNvPr id="51" name="Google Shape;51;p8"/>
          <p:cNvSpPr txBox="1">
            <a:spLocks noGrp="1"/>
          </p:cNvSpPr>
          <p:nvPr>
            <p:ph type="body" idx="1"/>
          </p:nvPr>
        </p:nvSpPr>
        <p:spPr>
          <a:xfrm>
            <a:off x="1754981" y="1606748"/>
            <a:ext cx="5634000" cy="1929900"/>
          </a:xfrm>
          <a:prstGeom prst="rect">
            <a:avLst/>
          </a:prstGeom>
          <a:noFill/>
          <a:ln>
            <a:noFill/>
          </a:ln>
        </p:spPr>
        <p:txBody>
          <a:bodyPr spcFirstLastPara="1" wrap="square" lIns="68575" tIns="34275" rIns="68575" bIns="34275" anchor="ctr" anchorCtr="0">
            <a:noAutofit/>
          </a:bodyPr>
          <a:lstStyle>
            <a:lvl1pPr marL="457200" lvl="0" indent="-228600" algn="ctr" rtl="0">
              <a:lnSpc>
                <a:spcPct val="90000"/>
              </a:lnSpc>
              <a:spcBef>
                <a:spcPts val="800"/>
              </a:spcBef>
              <a:spcAft>
                <a:spcPts val="0"/>
              </a:spcAft>
              <a:buClr>
                <a:schemeClr val="lt1"/>
              </a:buClr>
              <a:buSzPts val="3300"/>
              <a:buNone/>
              <a:defRPr sz="3300" b="1">
                <a:solidFill>
                  <a:schemeClr val="lt1"/>
                </a:solidFill>
                <a:latin typeface="Arial"/>
                <a:ea typeface="Arial"/>
                <a:cs typeface="Arial"/>
                <a:sym typeface="Aria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8">
            <a:alphaModFix/>
          </a:blip>
          <a:srcRect/>
          <a:stretch/>
        </p:blipFill>
        <p:spPr>
          <a:xfrm>
            <a:off x="1191" y="1191"/>
            <a:ext cx="1190" cy="1190"/>
          </a:xfrm>
          <a:prstGeom prst="rect">
            <a:avLst/>
          </a:prstGeom>
          <a:noFill/>
          <a:ln>
            <a:noFill/>
          </a:ln>
        </p:spPr>
      </p:pic>
      <p:sp>
        <p:nvSpPr>
          <p:cNvPr id="7" name="Google Shape;7;p1"/>
          <p:cNvSpPr txBox="1">
            <a:spLocks noGrp="1"/>
          </p:cNvSpPr>
          <p:nvPr>
            <p:ph type="title"/>
          </p:nvPr>
        </p:nvSpPr>
        <p:spPr>
          <a:xfrm>
            <a:off x="339656" y="273844"/>
            <a:ext cx="8484600" cy="642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accent1"/>
              </a:buClr>
              <a:buSzPts val="1800"/>
              <a:buFont typeface="Roboto"/>
              <a:buNone/>
              <a:defRPr sz="1800" b="1" i="0" u="none" strike="noStrike" cap="none">
                <a:solidFill>
                  <a:schemeClr val="accent1"/>
                </a:solidFill>
                <a:latin typeface="Roboto"/>
                <a:ea typeface="Roboto"/>
                <a:cs typeface="Roboto"/>
                <a:sym typeface="Roboto"/>
              </a:defRPr>
            </a:lvl1pPr>
            <a:lvl2pPr marR="0" lvl="1"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2pPr>
            <a:lvl3pPr marR="0" lvl="2"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3pPr>
            <a:lvl4pPr marR="0" lvl="3"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4pPr>
            <a:lvl5pPr marR="0" lvl="4"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5pPr>
            <a:lvl6pPr marR="0" lvl="5"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6pPr>
            <a:lvl7pPr marR="0" lvl="6"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7pPr>
            <a:lvl8pPr marR="0" lvl="7"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8pPr>
            <a:lvl9pPr marR="0" lvl="8"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9pPr>
          </a:lstStyle>
          <a:p>
            <a:endParaRPr/>
          </a:p>
        </p:txBody>
      </p:sp>
      <p:sp>
        <p:nvSpPr>
          <p:cNvPr id="8" name="Google Shape;8;p1"/>
          <p:cNvSpPr txBox="1">
            <a:spLocks noGrp="1"/>
          </p:cNvSpPr>
          <p:nvPr>
            <p:ph type="body" idx="1"/>
          </p:nvPr>
        </p:nvSpPr>
        <p:spPr>
          <a:xfrm>
            <a:off x="339656" y="1369219"/>
            <a:ext cx="8484600" cy="3263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Roboto"/>
              <a:buChar char="•"/>
              <a:defRPr sz="210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chemeClr val="dk1"/>
              </a:buClr>
              <a:buSzPts val="1800"/>
              <a:buFont typeface="Roboto"/>
              <a:buChar char="•"/>
              <a:defRPr sz="180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chemeClr val="dk1"/>
              </a:buClr>
              <a:buSzPts val="1500"/>
              <a:buFont typeface="Roboto"/>
              <a:buChar char="•"/>
              <a:defRPr sz="150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6pPr>
            <a:lvl7pPr marL="3200400" marR="0" lvl="6"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7pPr>
            <a:lvl8pPr marL="3657600" marR="0" lvl="7"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8pPr>
            <a:lvl9pPr marL="4114800" marR="0" lvl="8"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9pPr>
          </a:lstStyle>
          <a:p>
            <a:endParaRPr/>
          </a:p>
        </p:txBody>
      </p:sp>
      <p:sp>
        <p:nvSpPr>
          <p:cNvPr id="9" name="Google Shape;9;p1"/>
          <p:cNvSpPr txBox="1">
            <a:spLocks noGrp="1"/>
          </p:cNvSpPr>
          <p:nvPr>
            <p:ph type="dt" idx="10"/>
          </p:nvPr>
        </p:nvSpPr>
        <p:spPr>
          <a:xfrm>
            <a:off x="339656"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B"/>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B"/>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6767006"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B"/>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B"/>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B"/>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B"/>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B"/>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B"/>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B"/>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B"/>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97">
          <p15:clr>
            <a:srgbClr val="F26B43"/>
          </p15:clr>
        </p15:guide>
        <p15:guide id="2" pos="5368">
          <p15:clr>
            <a:srgbClr val="F26B43"/>
          </p15:clr>
        </p15:guide>
        <p15:guide id="3" orient="horz" pos="654">
          <p15:clr>
            <a:srgbClr val="F26B43"/>
          </p15:clr>
        </p15:guide>
        <p15:guide id="4" orient="horz" pos="2928">
          <p15:clr>
            <a:srgbClr val="F26B43"/>
          </p15:clr>
        </p15:guide>
        <p15:guide id="5" orient="horz" pos="3001">
          <p15:clr>
            <a:srgbClr val="F26B43"/>
          </p15:clr>
        </p15:guide>
        <p15:guide id="6" orient="horz" pos="3177">
          <p15:clr>
            <a:srgbClr val="F26B43"/>
          </p15:clr>
        </p15:guide>
        <p15:guide id="7" orient="horz" pos="171">
          <p15:clr>
            <a:srgbClr val="F26B43"/>
          </p15:clr>
        </p15:guide>
        <p15:guide id="8" orient="horz" pos="599">
          <p15:clr>
            <a:srgbClr val="F26B43"/>
          </p15:clr>
        </p15:guide>
        <p15:guide id="9" pos="2880">
          <p15:clr>
            <a:srgbClr val="F26B43"/>
          </p15:clr>
        </p15:guide>
        <p15:guide id="10" orient="horz" pos="179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ewa@dignio.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jpeg"/><Relationship Id="rId26" Type="http://schemas.openxmlformats.org/officeDocument/2006/relationships/image" Target="../media/image31.pn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microsoft.com/office/2007/relationships/hdphoto" Target="../media/hdphoto1.wdp"/><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B1663A6-0800-1E45-8B22-DBEA376C4BAF}"/>
              </a:ext>
            </a:extLst>
          </p:cNvPr>
          <p:cNvSpPr>
            <a:spLocks noGrp="1"/>
          </p:cNvSpPr>
          <p:nvPr>
            <p:ph type="body" idx="1"/>
          </p:nvPr>
        </p:nvSpPr>
        <p:spPr/>
        <p:txBody>
          <a:bodyPr/>
          <a:lstStyle/>
          <a:p>
            <a:endParaRPr lang="nb-NO"/>
          </a:p>
        </p:txBody>
      </p:sp>
      <p:pic>
        <p:nvPicPr>
          <p:cNvPr id="4" name="Bilde 3" descr="Et bilde som inneholder person, innendørs, holder, hånd&#10;&#10;Automatisk generert beskrivelse">
            <a:extLst>
              <a:ext uri="{FF2B5EF4-FFF2-40B4-BE49-F238E27FC236}">
                <a16:creationId xmlns:a16="http://schemas.microsoft.com/office/drawing/2014/main" id="{8219AF9A-E76C-EC4B-89CF-CDA43CAA7A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54" y="-92555"/>
            <a:ext cx="9209314" cy="6143504"/>
          </a:xfrm>
          <a:prstGeom prst="rect">
            <a:avLst/>
          </a:prstGeom>
        </p:spPr>
      </p:pic>
      <p:sp>
        <p:nvSpPr>
          <p:cNvPr id="5" name="Google Shape;64;p10">
            <a:extLst>
              <a:ext uri="{FF2B5EF4-FFF2-40B4-BE49-F238E27FC236}">
                <a16:creationId xmlns:a16="http://schemas.microsoft.com/office/drawing/2014/main" id="{3B82B83D-EC53-8C4E-A402-4DE0F351D8D9}"/>
              </a:ext>
            </a:extLst>
          </p:cNvPr>
          <p:cNvSpPr txBox="1">
            <a:spLocks/>
          </p:cNvSpPr>
          <p:nvPr/>
        </p:nvSpPr>
        <p:spPr>
          <a:xfrm>
            <a:off x="438954" y="3572561"/>
            <a:ext cx="3912610" cy="6702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accent1"/>
              </a:buClr>
              <a:buSzPts val="1400"/>
            </a:pPr>
            <a:r>
              <a:rPr lang="en-GB" sz="1600" b="1" dirty="0">
                <a:solidFill>
                  <a:schemeClr val="bg1"/>
                </a:solidFill>
                <a:latin typeface="Google Sans"/>
              </a:rPr>
              <a:t>Dignio Connected Care Solution</a:t>
            </a:r>
            <a:endParaRPr lang="en-GB" sz="1600" b="1" dirty="0">
              <a:solidFill>
                <a:schemeClr val="bg1"/>
              </a:solidFill>
              <a:latin typeface="Roboto"/>
              <a:ea typeface="Roboto"/>
              <a:cs typeface="Roboto"/>
              <a:sym typeface="Roboto"/>
            </a:endParaRPr>
          </a:p>
        </p:txBody>
      </p:sp>
      <p:sp>
        <p:nvSpPr>
          <p:cNvPr id="6" name="Google Shape;65;p10">
            <a:extLst>
              <a:ext uri="{FF2B5EF4-FFF2-40B4-BE49-F238E27FC236}">
                <a16:creationId xmlns:a16="http://schemas.microsoft.com/office/drawing/2014/main" id="{5B70EF68-D8E8-EE42-9C41-5A130D4F5E7B}"/>
              </a:ext>
            </a:extLst>
          </p:cNvPr>
          <p:cNvSpPr txBox="1">
            <a:spLocks/>
          </p:cNvSpPr>
          <p:nvPr/>
        </p:nvSpPr>
        <p:spPr>
          <a:xfrm>
            <a:off x="438954" y="4422046"/>
            <a:ext cx="2996700" cy="439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800"/>
              </a:spcBef>
              <a:spcAft>
                <a:spcPts val="0"/>
              </a:spcAft>
              <a:buClr>
                <a:schemeClr val="lt1"/>
              </a:buClr>
              <a:buSzPts val="3300"/>
              <a:buFont typeface="Roboto"/>
              <a:buNone/>
              <a:defRPr sz="3300" b="1" i="0" u="none" strike="noStrike" cap="none">
                <a:solidFill>
                  <a:schemeClr val="lt1"/>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Roboto"/>
              <a:buChar char="•"/>
              <a:defRPr sz="18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chemeClr val="dk1"/>
              </a:buClr>
              <a:buSzPts val="1400"/>
              <a:buFont typeface="Roboto"/>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90000"/>
              </a:lnSpc>
              <a:spcBef>
                <a:spcPts val="4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90000"/>
              </a:lnSpc>
              <a:spcBef>
                <a:spcPts val="4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90000"/>
              </a:lnSpc>
              <a:spcBef>
                <a:spcPts val="4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l">
              <a:spcBef>
                <a:spcPts val="0"/>
              </a:spcBef>
              <a:buClr>
                <a:schemeClr val="accent1"/>
              </a:buClr>
              <a:buSzPts val="1200"/>
            </a:pPr>
            <a:r>
              <a:rPr lang="nb-NO" sz="1100" b="0" dirty="0">
                <a:latin typeface="Roboto"/>
                <a:ea typeface="Roboto"/>
                <a:cs typeface="Roboto"/>
                <a:sym typeface="Roboto"/>
              </a:rPr>
              <a:t>Marianne Wilhelmsen</a:t>
            </a:r>
          </a:p>
          <a:p>
            <a:pPr marL="0" indent="0" algn="l">
              <a:spcBef>
                <a:spcPts val="0"/>
              </a:spcBef>
              <a:buClr>
                <a:schemeClr val="accent1"/>
              </a:buClr>
              <a:buSzPts val="1200"/>
            </a:pPr>
            <a:r>
              <a:rPr lang="nb-NO" sz="1100" b="0" dirty="0">
                <a:latin typeface="Roboto"/>
                <a:ea typeface="Roboto"/>
                <a:cs typeface="Roboto"/>
                <a:sym typeface="Roboto"/>
              </a:rPr>
              <a:t>Head </a:t>
            </a:r>
            <a:r>
              <a:rPr lang="nb-NO" sz="1100" b="0" dirty="0" err="1">
                <a:latin typeface="Roboto"/>
                <a:ea typeface="Roboto"/>
                <a:cs typeface="Roboto"/>
                <a:sym typeface="Roboto"/>
              </a:rPr>
              <a:t>of</a:t>
            </a:r>
            <a:r>
              <a:rPr lang="nb-NO" sz="1100" b="0" dirty="0">
                <a:latin typeface="Roboto"/>
                <a:ea typeface="Roboto"/>
                <a:cs typeface="Roboto"/>
                <a:sym typeface="Roboto"/>
              </a:rPr>
              <a:t> </a:t>
            </a:r>
            <a:r>
              <a:rPr lang="nb-NO" sz="1100" b="0" dirty="0" err="1">
                <a:latin typeface="Roboto"/>
                <a:ea typeface="Roboto"/>
                <a:cs typeface="Roboto"/>
                <a:sym typeface="Roboto"/>
              </a:rPr>
              <a:t>Marketing</a:t>
            </a:r>
            <a:r>
              <a:rPr lang="nb-NO" sz="1100" b="0" dirty="0">
                <a:latin typeface="Roboto"/>
                <a:ea typeface="Roboto"/>
                <a:cs typeface="Roboto"/>
                <a:sym typeface="Roboto"/>
              </a:rPr>
              <a:t> and Communications</a:t>
            </a:r>
          </a:p>
        </p:txBody>
      </p:sp>
      <p:pic>
        <p:nvPicPr>
          <p:cNvPr id="8" name="Bilde 7">
            <a:extLst>
              <a:ext uri="{FF2B5EF4-FFF2-40B4-BE49-F238E27FC236}">
                <a16:creationId xmlns:a16="http://schemas.microsoft.com/office/drawing/2014/main" id="{0F16DB7D-0330-7847-8892-2953EB3EE0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3575" y="204107"/>
            <a:ext cx="2810812" cy="1031628"/>
          </a:xfrm>
          <a:prstGeom prst="rect">
            <a:avLst/>
          </a:prstGeom>
        </p:spPr>
      </p:pic>
    </p:spTree>
    <p:extLst>
      <p:ext uri="{BB962C8B-B14F-4D97-AF65-F5344CB8AC3E}">
        <p14:creationId xmlns:p14="http://schemas.microsoft.com/office/powerpoint/2010/main" val="181596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person, innendørs, mann, sitter&#10;&#10;Automatisk generert beskrivelse">
            <a:extLst>
              <a:ext uri="{FF2B5EF4-FFF2-40B4-BE49-F238E27FC236}">
                <a16:creationId xmlns:a16="http://schemas.microsoft.com/office/drawing/2014/main" id="{321EEF0D-769A-1D47-9B9F-0877499CB6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099933"/>
          </a:xfrm>
          <a:prstGeom prst="rect">
            <a:avLst/>
          </a:prstGeom>
        </p:spPr>
      </p:pic>
      <p:sp>
        <p:nvSpPr>
          <p:cNvPr id="4" name="TekstSylinder 3">
            <a:extLst>
              <a:ext uri="{FF2B5EF4-FFF2-40B4-BE49-F238E27FC236}">
                <a16:creationId xmlns:a16="http://schemas.microsoft.com/office/drawing/2014/main" id="{058A6B1D-FFA8-E24F-9C40-7619C3BA6696}"/>
              </a:ext>
            </a:extLst>
          </p:cNvPr>
          <p:cNvSpPr txBox="1"/>
          <p:nvPr/>
        </p:nvSpPr>
        <p:spPr>
          <a:xfrm>
            <a:off x="629586" y="629586"/>
            <a:ext cx="1694695" cy="430887"/>
          </a:xfrm>
          <a:prstGeom prst="rect">
            <a:avLst/>
          </a:prstGeom>
          <a:noFill/>
        </p:spPr>
        <p:txBody>
          <a:bodyPr wrap="none" rtlCol="0">
            <a:spAutoFit/>
          </a:bodyPr>
          <a:lstStyle/>
          <a:p>
            <a:r>
              <a:rPr lang="en-GB" sz="2200" b="1" dirty="0">
                <a:solidFill>
                  <a:schemeClr val="accent2">
                    <a:lumMod val="50000"/>
                  </a:schemeClr>
                </a:solidFill>
              </a:rPr>
              <a:t>Thank you!</a:t>
            </a:r>
          </a:p>
        </p:txBody>
      </p:sp>
    </p:spTree>
    <p:extLst>
      <p:ext uri="{BB962C8B-B14F-4D97-AF65-F5344CB8AC3E}">
        <p14:creationId xmlns:p14="http://schemas.microsoft.com/office/powerpoint/2010/main" val="181165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4;p10">
            <a:extLst>
              <a:ext uri="{FF2B5EF4-FFF2-40B4-BE49-F238E27FC236}">
                <a16:creationId xmlns:a16="http://schemas.microsoft.com/office/drawing/2014/main" id="{325A53DC-F8E9-DF48-B76A-97DA88A84469}"/>
              </a:ext>
            </a:extLst>
          </p:cNvPr>
          <p:cNvSpPr txBox="1">
            <a:spLocks/>
          </p:cNvSpPr>
          <p:nvPr/>
        </p:nvSpPr>
        <p:spPr>
          <a:xfrm>
            <a:off x="2875200" y="970574"/>
            <a:ext cx="3393600" cy="6702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Clr>
                <a:schemeClr val="accent1"/>
              </a:buClr>
              <a:buSzPts val="1400"/>
            </a:pPr>
            <a:r>
              <a:rPr lang="en-GB" sz="2000" dirty="0">
                <a:solidFill>
                  <a:schemeClr val="accent2">
                    <a:lumMod val="50000"/>
                  </a:schemeClr>
                </a:solidFill>
                <a:latin typeface="Google Sans"/>
                <a:ea typeface="Roboto"/>
                <a:cs typeface="Roboto"/>
                <a:sym typeface="Roboto"/>
              </a:rPr>
              <a:t>Please get in touch!</a:t>
            </a:r>
            <a:endParaRPr lang="en-GB" sz="2000" dirty="0">
              <a:solidFill>
                <a:schemeClr val="accent2">
                  <a:lumMod val="50000"/>
                </a:schemeClr>
              </a:solidFill>
              <a:latin typeface="Roboto"/>
              <a:ea typeface="Roboto"/>
              <a:cs typeface="Roboto"/>
              <a:sym typeface="Roboto"/>
            </a:endParaRPr>
          </a:p>
        </p:txBody>
      </p:sp>
      <p:sp>
        <p:nvSpPr>
          <p:cNvPr id="3" name="Google Shape;65;p10">
            <a:extLst>
              <a:ext uri="{FF2B5EF4-FFF2-40B4-BE49-F238E27FC236}">
                <a16:creationId xmlns:a16="http://schemas.microsoft.com/office/drawing/2014/main" id="{EDACCC81-AD63-A84E-933A-BB7E4DE88101}"/>
              </a:ext>
            </a:extLst>
          </p:cNvPr>
          <p:cNvSpPr txBox="1">
            <a:spLocks/>
          </p:cNvSpPr>
          <p:nvPr/>
        </p:nvSpPr>
        <p:spPr>
          <a:xfrm>
            <a:off x="2974425" y="2065912"/>
            <a:ext cx="3195150" cy="1436815"/>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Clr>
                <a:schemeClr val="accent1"/>
              </a:buClr>
              <a:buSzPts val="1200"/>
            </a:pPr>
            <a:r>
              <a:rPr lang="nb-NO" sz="1300" dirty="0">
                <a:solidFill>
                  <a:schemeClr val="accent2">
                    <a:lumMod val="50000"/>
                  </a:schemeClr>
                </a:solidFill>
                <a:latin typeface="Roboto"/>
                <a:ea typeface="Roboto"/>
                <a:cs typeface="Roboto"/>
                <a:sym typeface="Roboto"/>
              </a:rPr>
              <a:t>Marianne Wilhelmsen</a:t>
            </a:r>
          </a:p>
          <a:p>
            <a:pPr algn="ctr">
              <a:lnSpc>
                <a:spcPct val="150000"/>
              </a:lnSpc>
              <a:buClr>
                <a:schemeClr val="accent1"/>
              </a:buClr>
              <a:buSzPts val="1200"/>
            </a:pPr>
            <a:r>
              <a:rPr lang="nb-NO" sz="1300" dirty="0">
                <a:solidFill>
                  <a:schemeClr val="accent2">
                    <a:lumMod val="50000"/>
                  </a:schemeClr>
                </a:solidFill>
                <a:latin typeface="Roboto"/>
                <a:ea typeface="Roboto"/>
                <a:cs typeface="Roboto"/>
                <a:sym typeface="Roboto"/>
              </a:rPr>
              <a:t>Head </a:t>
            </a:r>
            <a:r>
              <a:rPr lang="nb-NO" sz="1300" dirty="0" err="1">
                <a:solidFill>
                  <a:schemeClr val="accent2">
                    <a:lumMod val="50000"/>
                  </a:schemeClr>
                </a:solidFill>
                <a:latin typeface="Roboto"/>
                <a:ea typeface="Roboto"/>
                <a:cs typeface="Roboto"/>
                <a:sym typeface="Roboto"/>
              </a:rPr>
              <a:t>of</a:t>
            </a:r>
            <a:r>
              <a:rPr lang="nb-NO" sz="1300" dirty="0">
                <a:solidFill>
                  <a:schemeClr val="accent2">
                    <a:lumMod val="50000"/>
                  </a:schemeClr>
                </a:solidFill>
                <a:latin typeface="Roboto"/>
                <a:ea typeface="Roboto"/>
                <a:cs typeface="Roboto"/>
                <a:sym typeface="Roboto"/>
              </a:rPr>
              <a:t> </a:t>
            </a:r>
            <a:r>
              <a:rPr lang="nb-NO" sz="1300" dirty="0" err="1">
                <a:solidFill>
                  <a:schemeClr val="accent2">
                    <a:lumMod val="50000"/>
                  </a:schemeClr>
                </a:solidFill>
                <a:latin typeface="Roboto"/>
                <a:ea typeface="Roboto"/>
                <a:cs typeface="Roboto"/>
                <a:sym typeface="Roboto"/>
              </a:rPr>
              <a:t>Marketing</a:t>
            </a:r>
            <a:r>
              <a:rPr lang="nb-NO" sz="1300" dirty="0">
                <a:solidFill>
                  <a:schemeClr val="accent2">
                    <a:lumMod val="50000"/>
                  </a:schemeClr>
                </a:solidFill>
                <a:latin typeface="Roboto"/>
                <a:ea typeface="Roboto"/>
                <a:cs typeface="Roboto"/>
                <a:sym typeface="Roboto"/>
              </a:rPr>
              <a:t> and Communications</a:t>
            </a:r>
          </a:p>
          <a:p>
            <a:pPr algn="ctr">
              <a:lnSpc>
                <a:spcPct val="150000"/>
              </a:lnSpc>
              <a:buClr>
                <a:schemeClr val="accent1"/>
              </a:buClr>
              <a:buSzPts val="1200"/>
            </a:pPr>
            <a:r>
              <a:rPr lang="nb-NO" sz="1300" dirty="0">
                <a:solidFill>
                  <a:schemeClr val="accent2">
                    <a:lumMod val="50000"/>
                  </a:schemeClr>
                </a:solidFill>
                <a:latin typeface="Roboto"/>
                <a:ea typeface="Roboto"/>
                <a:cs typeface="Roboto"/>
                <a:sym typeface="Roboto"/>
                <a:hlinkClick r:id="rId3">
                  <a:extLst>
                    <a:ext uri="{A12FA001-AC4F-418D-AE19-62706E023703}">
                      <ahyp:hlinkClr xmlns:ahyp="http://schemas.microsoft.com/office/drawing/2018/hyperlinkcolor" val="tx"/>
                    </a:ext>
                  </a:extLst>
                </a:hlinkClick>
              </a:rPr>
              <a:t>marianne@dignio.com</a:t>
            </a:r>
            <a:endParaRPr lang="nb-NO" sz="1300" dirty="0">
              <a:solidFill>
                <a:schemeClr val="accent2">
                  <a:lumMod val="50000"/>
                </a:schemeClr>
              </a:solidFill>
              <a:latin typeface="Roboto"/>
              <a:ea typeface="Roboto"/>
              <a:cs typeface="Roboto"/>
              <a:sym typeface="Roboto"/>
            </a:endParaRPr>
          </a:p>
          <a:p>
            <a:pPr algn="ctr">
              <a:lnSpc>
                <a:spcPct val="150000"/>
              </a:lnSpc>
              <a:buClr>
                <a:schemeClr val="accent1"/>
              </a:buClr>
              <a:buSzPts val="1200"/>
            </a:pPr>
            <a:endParaRPr lang="nb-NO" sz="1300" dirty="0">
              <a:solidFill>
                <a:schemeClr val="accent2">
                  <a:lumMod val="50000"/>
                </a:schemeClr>
              </a:solidFill>
              <a:latin typeface="Roboto"/>
              <a:ea typeface="Roboto"/>
              <a:cs typeface="Roboto"/>
              <a:sym typeface="Roboto"/>
            </a:endParaRPr>
          </a:p>
          <a:p>
            <a:pPr algn="ctr">
              <a:lnSpc>
                <a:spcPct val="150000"/>
              </a:lnSpc>
              <a:buClr>
                <a:schemeClr val="accent1"/>
              </a:buClr>
              <a:buSzPts val="1200"/>
            </a:pPr>
            <a:endParaRPr lang="nb-NO" sz="1300" dirty="0">
              <a:solidFill>
                <a:schemeClr val="accent2">
                  <a:lumMod val="50000"/>
                </a:schemeClr>
              </a:solidFill>
              <a:latin typeface="Roboto"/>
              <a:ea typeface="Roboto"/>
              <a:cs typeface="Roboto"/>
              <a:sym typeface="Roboto"/>
            </a:endParaRPr>
          </a:p>
        </p:txBody>
      </p:sp>
      <p:pic>
        <p:nvPicPr>
          <p:cNvPr id="6" name="Bilde 5">
            <a:extLst>
              <a:ext uri="{FF2B5EF4-FFF2-40B4-BE49-F238E27FC236}">
                <a16:creationId xmlns:a16="http://schemas.microsoft.com/office/drawing/2014/main" id="{2608C797-9985-1A45-9727-1712883B6D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3490" y="3814644"/>
            <a:ext cx="2637020" cy="967842"/>
          </a:xfrm>
          <a:prstGeom prst="rect">
            <a:avLst/>
          </a:prstGeom>
        </p:spPr>
      </p:pic>
    </p:spTree>
    <p:extLst>
      <p:ext uri="{BB962C8B-B14F-4D97-AF65-F5344CB8AC3E}">
        <p14:creationId xmlns:p14="http://schemas.microsoft.com/office/powerpoint/2010/main" val="69835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person, innendørs, mann, holder&#10;&#10;Automatisk generert beskrivelse">
            <a:extLst>
              <a:ext uri="{FF2B5EF4-FFF2-40B4-BE49-F238E27FC236}">
                <a16:creationId xmlns:a16="http://schemas.microsoft.com/office/drawing/2014/main" id="{2EBA1B21-BB99-2744-A6F3-3A4B05FF35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59" y="-239844"/>
            <a:ext cx="9446469" cy="6301709"/>
          </a:xfrm>
          <a:prstGeom prst="rect">
            <a:avLst/>
          </a:prstGeom>
        </p:spPr>
      </p:pic>
    </p:spTree>
    <p:extLst>
      <p:ext uri="{BB962C8B-B14F-4D97-AF65-F5344CB8AC3E}">
        <p14:creationId xmlns:p14="http://schemas.microsoft.com/office/powerpoint/2010/main" val="288255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6732CE85-B769-0949-B474-CE726679D7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50783" y="4091768"/>
            <a:ext cx="231359" cy="153194"/>
          </a:xfrm>
          <a:prstGeom prst="rect">
            <a:avLst/>
          </a:prstGeom>
          <a:ln>
            <a:noFill/>
          </a:ln>
        </p:spPr>
      </p:pic>
      <p:cxnSp>
        <p:nvCxnSpPr>
          <p:cNvPr id="3" name="Straight Arrow Connector 9">
            <a:extLst>
              <a:ext uri="{FF2B5EF4-FFF2-40B4-BE49-F238E27FC236}">
                <a16:creationId xmlns:a16="http://schemas.microsoft.com/office/drawing/2014/main" id="{CA74C0F7-FE68-F544-B132-8F3ABD677853}"/>
              </a:ext>
            </a:extLst>
          </p:cNvPr>
          <p:cNvCxnSpPr>
            <a:cxnSpLocks/>
          </p:cNvCxnSpPr>
          <p:nvPr/>
        </p:nvCxnSpPr>
        <p:spPr>
          <a:xfrm>
            <a:off x="2698706" y="1356872"/>
            <a:ext cx="2357310" cy="0"/>
          </a:xfrm>
          <a:prstGeom prst="straightConnector1">
            <a:avLst/>
          </a:prstGeom>
          <a:ln w="6350">
            <a:solidFill>
              <a:schemeClr val="bg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10">
            <a:extLst>
              <a:ext uri="{FF2B5EF4-FFF2-40B4-BE49-F238E27FC236}">
                <a16:creationId xmlns:a16="http://schemas.microsoft.com/office/drawing/2014/main" id="{42A8306C-FF6F-354B-AF13-76D778FFDA20}"/>
              </a:ext>
            </a:extLst>
          </p:cNvPr>
          <p:cNvSpPr/>
          <p:nvPr/>
        </p:nvSpPr>
        <p:spPr>
          <a:xfrm>
            <a:off x="0" y="3106845"/>
            <a:ext cx="1251238" cy="317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377">
              <a:defRPr/>
            </a:pPr>
            <a:r>
              <a:rPr lang="en-US" sz="1000" b="1" dirty="0">
                <a:solidFill>
                  <a:srgbClr val="323F4F"/>
                </a:solidFill>
                <a:latin typeface="Arial" panose="020B0604020202020204"/>
              </a:rPr>
              <a:t>Telemedicine</a:t>
            </a:r>
          </a:p>
        </p:txBody>
      </p:sp>
      <p:grpSp>
        <p:nvGrpSpPr>
          <p:cNvPr id="5" name="Group 11">
            <a:extLst>
              <a:ext uri="{FF2B5EF4-FFF2-40B4-BE49-F238E27FC236}">
                <a16:creationId xmlns:a16="http://schemas.microsoft.com/office/drawing/2014/main" id="{3CFE9935-BC4B-3148-8333-0F9CB7E55987}"/>
              </a:ext>
            </a:extLst>
          </p:cNvPr>
          <p:cNvGrpSpPr>
            <a:grpSpLocks noChangeAspect="1"/>
          </p:cNvGrpSpPr>
          <p:nvPr/>
        </p:nvGrpSpPr>
        <p:grpSpPr>
          <a:xfrm>
            <a:off x="3406301" y="349962"/>
            <a:ext cx="2328261" cy="1319045"/>
            <a:chOff x="4523952" y="402848"/>
            <a:chExt cx="3144096" cy="1781245"/>
          </a:xfrm>
        </p:grpSpPr>
        <p:grpSp>
          <p:nvGrpSpPr>
            <p:cNvPr id="6" name="Group 12">
              <a:extLst>
                <a:ext uri="{FF2B5EF4-FFF2-40B4-BE49-F238E27FC236}">
                  <a16:creationId xmlns:a16="http://schemas.microsoft.com/office/drawing/2014/main" id="{4BC273D9-90D4-2340-A114-87EA8F3A1284}"/>
                </a:ext>
              </a:extLst>
            </p:cNvPr>
            <p:cNvGrpSpPr>
              <a:grpSpLocks noChangeAspect="1"/>
            </p:cNvGrpSpPr>
            <p:nvPr/>
          </p:nvGrpSpPr>
          <p:grpSpPr>
            <a:xfrm>
              <a:off x="4523952" y="402848"/>
              <a:ext cx="2212211" cy="1765299"/>
              <a:chOff x="2838237" y="830030"/>
              <a:chExt cx="6515527" cy="5197940"/>
            </a:xfrm>
          </p:grpSpPr>
          <p:pic>
            <p:nvPicPr>
              <p:cNvPr id="15" name="Google Shape;548;p68">
                <a:extLst>
                  <a:ext uri="{FF2B5EF4-FFF2-40B4-BE49-F238E27FC236}">
                    <a16:creationId xmlns:a16="http://schemas.microsoft.com/office/drawing/2014/main" id="{51766144-80F3-EA40-A63A-C05DE3A871ED}"/>
                  </a:ext>
                </a:extLst>
              </p:cNvPr>
              <p:cNvPicPr preferRelativeResize="0">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3099779" y="1091539"/>
                <a:ext cx="5992443" cy="3496095"/>
              </a:xfrm>
              <a:prstGeom prst="rect">
                <a:avLst/>
              </a:prstGeom>
              <a:noFill/>
              <a:ln w="9525" cap="flat" cmpd="sng">
                <a:solidFill>
                  <a:srgbClr val="CCCCCC"/>
                </a:solidFill>
                <a:prstDash val="solid"/>
                <a:round/>
                <a:headEnd type="none" w="sm" len="sm"/>
                <a:tailEnd type="none" w="sm" len="sm"/>
              </a:ln>
            </p:spPr>
          </p:pic>
          <p:pic>
            <p:nvPicPr>
              <p:cNvPr id="16" name="Picture 5" descr="Bilderesultat for imac transparent">
                <a:extLst>
                  <a:ext uri="{FF2B5EF4-FFF2-40B4-BE49-F238E27FC236}">
                    <a16:creationId xmlns:a16="http://schemas.microsoft.com/office/drawing/2014/main" id="{45CA1630-C561-0E40-8690-D11F7589062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38237" y="830030"/>
                <a:ext cx="6515527" cy="51979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13">
              <a:extLst>
                <a:ext uri="{FF2B5EF4-FFF2-40B4-BE49-F238E27FC236}">
                  <a16:creationId xmlns:a16="http://schemas.microsoft.com/office/drawing/2014/main" id="{EA77FE66-AD54-2044-86A7-7DDF2CCBD192}"/>
                </a:ext>
              </a:extLst>
            </p:cNvPr>
            <p:cNvGrpSpPr/>
            <p:nvPr/>
          </p:nvGrpSpPr>
          <p:grpSpPr>
            <a:xfrm>
              <a:off x="5862052" y="1094438"/>
              <a:ext cx="1805996" cy="1089655"/>
              <a:chOff x="5862052" y="1094437"/>
              <a:chExt cx="1805996" cy="1089656"/>
            </a:xfrm>
          </p:grpSpPr>
          <p:pic>
            <p:nvPicPr>
              <p:cNvPr id="8" name="Group-11.png" descr="Group-11.png">
                <a:extLst>
                  <a:ext uri="{FF2B5EF4-FFF2-40B4-BE49-F238E27FC236}">
                    <a16:creationId xmlns:a16="http://schemas.microsoft.com/office/drawing/2014/main" id="{4DB0B617-253D-6549-9282-FE60A1298E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62052" y="1094437"/>
                <a:ext cx="1570620" cy="1089656"/>
              </a:xfrm>
              <a:prstGeom prst="rect">
                <a:avLst/>
              </a:prstGeom>
              <a:ln w="12700">
                <a:miter lim="400000"/>
              </a:ln>
            </p:spPr>
          </p:pic>
          <p:grpSp>
            <p:nvGrpSpPr>
              <p:cNvPr id="9" name="Group 15">
                <a:extLst>
                  <a:ext uri="{FF2B5EF4-FFF2-40B4-BE49-F238E27FC236}">
                    <a16:creationId xmlns:a16="http://schemas.microsoft.com/office/drawing/2014/main" id="{3F3EAC9E-E963-A643-91DE-7E9515D9BCB5}"/>
                  </a:ext>
                </a:extLst>
              </p:cNvPr>
              <p:cNvGrpSpPr>
                <a:grpSpLocks noChangeAspect="1"/>
              </p:cNvGrpSpPr>
              <p:nvPr/>
            </p:nvGrpSpPr>
            <p:grpSpPr>
              <a:xfrm>
                <a:off x="6736163" y="1534828"/>
                <a:ext cx="931885" cy="633321"/>
                <a:chOff x="7889474" y="4084312"/>
                <a:chExt cx="3156533" cy="2145214"/>
              </a:xfrm>
            </p:grpSpPr>
            <p:pic>
              <p:nvPicPr>
                <p:cNvPr id="10" name="Google Shape;214;p27">
                  <a:extLst>
                    <a:ext uri="{FF2B5EF4-FFF2-40B4-BE49-F238E27FC236}">
                      <a16:creationId xmlns:a16="http://schemas.microsoft.com/office/drawing/2014/main" id="{95FEA929-22EA-F046-AD15-E028F1B41713}"/>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7889474" y="4084335"/>
                  <a:ext cx="1067576" cy="2145172"/>
                </a:xfrm>
                <a:prstGeom prst="rect">
                  <a:avLst/>
                </a:prstGeom>
                <a:noFill/>
                <a:ln>
                  <a:noFill/>
                </a:ln>
                <a:effectLst>
                  <a:outerShdw blurRad="328613" dist="142875" dir="6480000" algn="bl" rotWithShape="0">
                    <a:srgbClr val="000000">
                      <a:alpha val="0"/>
                    </a:srgbClr>
                  </a:outerShdw>
                </a:effectLst>
              </p:spPr>
            </p:pic>
            <p:pic>
              <p:nvPicPr>
                <p:cNvPr id="11" name="Google Shape;216;p27">
                  <a:extLst>
                    <a:ext uri="{FF2B5EF4-FFF2-40B4-BE49-F238E27FC236}">
                      <a16:creationId xmlns:a16="http://schemas.microsoft.com/office/drawing/2014/main" id="{6069B121-0A97-934D-9496-908FC944AD88}"/>
                    </a:ext>
                  </a:extLst>
                </p:cNvPr>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8411696" y="4084334"/>
                  <a:ext cx="1067601" cy="2145173"/>
                </a:xfrm>
                <a:prstGeom prst="rect">
                  <a:avLst/>
                </a:prstGeom>
                <a:noFill/>
                <a:ln>
                  <a:noFill/>
                </a:ln>
                <a:effectLst>
                  <a:outerShdw blurRad="328613" dist="142875" dir="6480000" algn="bl" rotWithShape="0">
                    <a:srgbClr val="000000">
                      <a:alpha val="0"/>
                    </a:srgbClr>
                  </a:outerShdw>
                </a:effectLst>
              </p:spPr>
            </p:pic>
            <p:pic>
              <p:nvPicPr>
                <p:cNvPr id="12" name="Google Shape;217;p27">
                  <a:extLst>
                    <a:ext uri="{FF2B5EF4-FFF2-40B4-BE49-F238E27FC236}">
                      <a16:creationId xmlns:a16="http://schemas.microsoft.com/office/drawing/2014/main" id="{FE6E6D5F-0CBC-5548-AC7E-C6A4FA77C641}"/>
                    </a:ext>
                  </a:extLst>
                </p:cNvPr>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8933939" y="4084312"/>
                  <a:ext cx="1067602" cy="2145214"/>
                </a:xfrm>
                <a:prstGeom prst="rect">
                  <a:avLst/>
                </a:prstGeom>
                <a:noFill/>
                <a:ln>
                  <a:noFill/>
                </a:ln>
                <a:effectLst>
                  <a:outerShdw blurRad="328613" dist="142875" dir="6480000" algn="bl" rotWithShape="0">
                    <a:srgbClr val="000000">
                      <a:alpha val="0"/>
                    </a:srgbClr>
                  </a:outerShdw>
                </a:effectLst>
              </p:spPr>
            </p:pic>
            <p:pic>
              <p:nvPicPr>
                <p:cNvPr id="13" name="Google Shape;218;p27">
                  <a:extLst>
                    <a:ext uri="{FF2B5EF4-FFF2-40B4-BE49-F238E27FC236}">
                      <a16:creationId xmlns:a16="http://schemas.microsoft.com/office/drawing/2014/main" id="{E810CDD0-E9D2-184F-B4F1-CDC97D525080}"/>
                    </a:ext>
                  </a:extLst>
                </p:cNvPr>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9456183" y="4084312"/>
                  <a:ext cx="1067602" cy="2145214"/>
                </a:xfrm>
                <a:prstGeom prst="rect">
                  <a:avLst/>
                </a:prstGeom>
                <a:noFill/>
                <a:ln>
                  <a:noFill/>
                </a:ln>
                <a:effectLst>
                  <a:outerShdw blurRad="328613" dist="142875" dir="6480000" algn="bl" rotWithShape="0">
                    <a:srgbClr val="000000">
                      <a:alpha val="0"/>
                    </a:srgbClr>
                  </a:outerShdw>
                </a:effectLst>
              </p:spPr>
            </p:pic>
            <p:pic>
              <p:nvPicPr>
                <p:cNvPr id="14" name="Google Shape;220;p27">
                  <a:extLst>
                    <a:ext uri="{FF2B5EF4-FFF2-40B4-BE49-F238E27FC236}">
                      <a16:creationId xmlns:a16="http://schemas.microsoft.com/office/drawing/2014/main" id="{73768626-E5C2-C647-9A33-E511C1DAA20C}"/>
                    </a:ext>
                  </a:extLst>
                </p:cNvPr>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9978425" y="4084320"/>
                  <a:ext cx="1067582" cy="2145197"/>
                </a:xfrm>
                <a:prstGeom prst="rect">
                  <a:avLst/>
                </a:prstGeom>
                <a:noFill/>
                <a:ln>
                  <a:noFill/>
                </a:ln>
                <a:effectLst>
                  <a:outerShdw blurRad="328613" dist="142875" dir="6480000" algn="bl" rotWithShape="0">
                    <a:srgbClr val="000000">
                      <a:alpha val="0"/>
                    </a:srgbClr>
                  </a:outerShdw>
                </a:effectLst>
              </p:spPr>
            </p:pic>
          </p:grpSp>
        </p:grpSp>
      </p:grpSp>
      <p:sp>
        <p:nvSpPr>
          <p:cNvPr id="17" name="Rectangle 23">
            <a:extLst>
              <a:ext uri="{FF2B5EF4-FFF2-40B4-BE49-F238E27FC236}">
                <a16:creationId xmlns:a16="http://schemas.microsoft.com/office/drawing/2014/main" id="{2263D531-34FF-154E-AF54-AC9CC8EC04EB}"/>
              </a:ext>
            </a:extLst>
          </p:cNvPr>
          <p:cNvSpPr/>
          <p:nvPr/>
        </p:nvSpPr>
        <p:spPr>
          <a:xfrm>
            <a:off x="3215665" y="1741335"/>
            <a:ext cx="2706954" cy="308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400" b="1" dirty="0">
                <a:solidFill>
                  <a:srgbClr val="323F4F"/>
                </a:solidFill>
                <a:latin typeface="Arial" panose="020B0604020202020204"/>
              </a:rPr>
              <a:t>Dignio Connected Care</a:t>
            </a:r>
          </a:p>
        </p:txBody>
      </p:sp>
      <p:sp>
        <p:nvSpPr>
          <p:cNvPr id="18" name="Left Brace 24">
            <a:extLst>
              <a:ext uri="{FF2B5EF4-FFF2-40B4-BE49-F238E27FC236}">
                <a16:creationId xmlns:a16="http://schemas.microsoft.com/office/drawing/2014/main" id="{81CC437E-52FA-2140-AB87-5CBFB3BB3EB7}"/>
              </a:ext>
            </a:extLst>
          </p:cNvPr>
          <p:cNvSpPr/>
          <p:nvPr/>
        </p:nvSpPr>
        <p:spPr>
          <a:xfrm rot="5400000">
            <a:off x="4513096" y="-1074704"/>
            <a:ext cx="114672" cy="8033972"/>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en-US">
              <a:solidFill>
                <a:srgbClr val="0C1A2A"/>
              </a:solidFill>
              <a:latin typeface="Arial" panose="020B0604020202020204"/>
            </a:endParaRPr>
          </a:p>
        </p:txBody>
      </p:sp>
      <p:sp>
        <p:nvSpPr>
          <p:cNvPr id="19" name="Rectangle 25">
            <a:extLst>
              <a:ext uri="{FF2B5EF4-FFF2-40B4-BE49-F238E27FC236}">
                <a16:creationId xmlns:a16="http://schemas.microsoft.com/office/drawing/2014/main" id="{8AC710F1-AF03-BA43-9BC3-2415078345BA}"/>
              </a:ext>
            </a:extLst>
          </p:cNvPr>
          <p:cNvSpPr/>
          <p:nvPr/>
        </p:nvSpPr>
        <p:spPr>
          <a:xfrm>
            <a:off x="3090434" y="3106845"/>
            <a:ext cx="1251238" cy="317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377">
              <a:defRPr/>
            </a:pPr>
            <a:r>
              <a:rPr lang="en-US" sz="1000" b="1" dirty="0">
                <a:solidFill>
                  <a:srgbClr val="323F4F"/>
                </a:solidFill>
                <a:latin typeface="Arial" panose="020B0604020202020204"/>
              </a:rPr>
              <a:t>Medication Compliance</a:t>
            </a:r>
          </a:p>
        </p:txBody>
      </p:sp>
      <p:sp>
        <p:nvSpPr>
          <p:cNvPr id="20" name="Rectangle 26">
            <a:extLst>
              <a:ext uri="{FF2B5EF4-FFF2-40B4-BE49-F238E27FC236}">
                <a16:creationId xmlns:a16="http://schemas.microsoft.com/office/drawing/2014/main" id="{49CD8C44-968D-624E-9322-4029DF10F928}"/>
              </a:ext>
            </a:extLst>
          </p:cNvPr>
          <p:cNvSpPr/>
          <p:nvPr/>
        </p:nvSpPr>
        <p:spPr>
          <a:xfrm>
            <a:off x="6188580" y="3140316"/>
            <a:ext cx="1251238" cy="317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377">
              <a:defRPr/>
            </a:pPr>
            <a:r>
              <a:rPr lang="en-US" sz="1000" b="1" dirty="0">
                <a:solidFill>
                  <a:srgbClr val="323F4F"/>
                </a:solidFill>
                <a:latin typeface="Arial" panose="020B0604020202020204"/>
              </a:rPr>
              <a:t>Home Lab</a:t>
            </a:r>
          </a:p>
        </p:txBody>
      </p:sp>
      <p:sp>
        <p:nvSpPr>
          <p:cNvPr id="21" name="Rectangle 27">
            <a:extLst>
              <a:ext uri="{FF2B5EF4-FFF2-40B4-BE49-F238E27FC236}">
                <a16:creationId xmlns:a16="http://schemas.microsoft.com/office/drawing/2014/main" id="{5E6C671F-B153-9546-9C9E-E35C2D70313F}"/>
              </a:ext>
            </a:extLst>
          </p:cNvPr>
          <p:cNvSpPr/>
          <p:nvPr/>
        </p:nvSpPr>
        <p:spPr>
          <a:xfrm>
            <a:off x="7557710" y="3177573"/>
            <a:ext cx="1251238" cy="317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377">
              <a:defRPr/>
            </a:pPr>
            <a:r>
              <a:rPr lang="en-US" sz="1000" b="1" dirty="0">
                <a:solidFill>
                  <a:srgbClr val="323F4F"/>
                </a:solidFill>
                <a:latin typeface="Arial" panose="020B0604020202020204"/>
              </a:rPr>
              <a:t>Self-management</a:t>
            </a:r>
          </a:p>
        </p:txBody>
      </p:sp>
      <p:sp>
        <p:nvSpPr>
          <p:cNvPr id="22" name="Rectangle 28">
            <a:extLst>
              <a:ext uri="{FF2B5EF4-FFF2-40B4-BE49-F238E27FC236}">
                <a16:creationId xmlns:a16="http://schemas.microsoft.com/office/drawing/2014/main" id="{842AF6B5-DCF2-8F4C-8EA3-D62288091D72}"/>
              </a:ext>
            </a:extLst>
          </p:cNvPr>
          <p:cNvSpPr/>
          <p:nvPr/>
        </p:nvSpPr>
        <p:spPr>
          <a:xfrm>
            <a:off x="1545217" y="3140316"/>
            <a:ext cx="1251238" cy="317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377">
              <a:defRPr/>
            </a:pPr>
            <a:r>
              <a:rPr lang="en-US" sz="1000" b="1" dirty="0">
                <a:solidFill>
                  <a:srgbClr val="323F4F"/>
                </a:solidFill>
                <a:latin typeface="Arial" panose="020B0604020202020204"/>
              </a:rPr>
              <a:t>Remote Patient Monitoring</a:t>
            </a:r>
          </a:p>
        </p:txBody>
      </p:sp>
      <p:sp>
        <p:nvSpPr>
          <p:cNvPr id="23" name="Rectangle 29">
            <a:extLst>
              <a:ext uri="{FF2B5EF4-FFF2-40B4-BE49-F238E27FC236}">
                <a16:creationId xmlns:a16="http://schemas.microsoft.com/office/drawing/2014/main" id="{74E9B0F3-A783-5F4A-B065-05A021CA25F8}"/>
              </a:ext>
            </a:extLst>
          </p:cNvPr>
          <p:cNvSpPr/>
          <p:nvPr/>
        </p:nvSpPr>
        <p:spPr>
          <a:xfrm>
            <a:off x="76590" y="3570323"/>
            <a:ext cx="1134840" cy="63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77">
              <a:defRPr/>
            </a:pPr>
            <a:endParaRPr lang="en-US" sz="900" dirty="0">
              <a:solidFill>
                <a:srgbClr val="44546A"/>
              </a:solidFill>
              <a:latin typeface="Arial" panose="020B0604020202020204" pitchFamily="34" charset="0"/>
              <a:cs typeface="Arial" panose="020B0604020202020204" pitchFamily="34" charset="0"/>
            </a:endParaRPr>
          </a:p>
        </p:txBody>
      </p:sp>
      <p:sp>
        <p:nvSpPr>
          <p:cNvPr id="24" name="Rectangle 30">
            <a:extLst>
              <a:ext uri="{FF2B5EF4-FFF2-40B4-BE49-F238E27FC236}">
                <a16:creationId xmlns:a16="http://schemas.microsoft.com/office/drawing/2014/main" id="{D98FCCF0-C8DB-8945-9678-7DF6E3B6BD30}"/>
              </a:ext>
            </a:extLst>
          </p:cNvPr>
          <p:cNvSpPr/>
          <p:nvPr/>
        </p:nvSpPr>
        <p:spPr>
          <a:xfrm>
            <a:off x="3672183" y="3570323"/>
            <a:ext cx="1123604" cy="63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77">
              <a:defRPr/>
            </a:pPr>
            <a:endParaRPr lang="en-US" sz="900" dirty="0">
              <a:solidFill>
                <a:srgbClr val="44546A"/>
              </a:solidFill>
              <a:latin typeface="Arial" panose="020B0604020202020204" pitchFamily="34" charset="0"/>
              <a:cs typeface="Arial" panose="020B0604020202020204" pitchFamily="34" charset="0"/>
            </a:endParaRPr>
          </a:p>
        </p:txBody>
      </p:sp>
      <p:sp>
        <p:nvSpPr>
          <p:cNvPr id="25" name="Rectangle 31">
            <a:extLst>
              <a:ext uri="{FF2B5EF4-FFF2-40B4-BE49-F238E27FC236}">
                <a16:creationId xmlns:a16="http://schemas.microsoft.com/office/drawing/2014/main" id="{5F6980F5-C384-6E4D-88F1-D4BF944CA9FC}"/>
              </a:ext>
            </a:extLst>
          </p:cNvPr>
          <p:cNvSpPr/>
          <p:nvPr/>
        </p:nvSpPr>
        <p:spPr>
          <a:xfrm>
            <a:off x="5480848" y="3570323"/>
            <a:ext cx="1101465" cy="63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77">
              <a:defRPr/>
            </a:pPr>
            <a:endParaRPr lang="en-US" sz="900" dirty="0">
              <a:solidFill>
                <a:srgbClr val="44546A"/>
              </a:solidFill>
              <a:latin typeface="Arial" panose="020B0604020202020204" pitchFamily="34" charset="0"/>
              <a:cs typeface="Arial" panose="020B0604020202020204" pitchFamily="34" charset="0"/>
            </a:endParaRPr>
          </a:p>
        </p:txBody>
      </p:sp>
      <p:sp>
        <p:nvSpPr>
          <p:cNvPr id="26" name="Rectangle 32">
            <a:extLst>
              <a:ext uri="{FF2B5EF4-FFF2-40B4-BE49-F238E27FC236}">
                <a16:creationId xmlns:a16="http://schemas.microsoft.com/office/drawing/2014/main" id="{A97059AE-B949-A64D-9031-AD4052B24C3D}"/>
              </a:ext>
            </a:extLst>
          </p:cNvPr>
          <p:cNvSpPr/>
          <p:nvPr/>
        </p:nvSpPr>
        <p:spPr>
          <a:xfrm>
            <a:off x="9047093" y="3570323"/>
            <a:ext cx="1134840" cy="63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77">
              <a:defRPr/>
            </a:pPr>
            <a:endParaRPr lang="en-US" sz="900" dirty="0">
              <a:solidFill>
                <a:srgbClr val="44546A"/>
              </a:solidFill>
              <a:latin typeface="Arial" panose="020B0604020202020204" pitchFamily="34" charset="0"/>
              <a:cs typeface="Arial" panose="020B0604020202020204" pitchFamily="34" charset="0"/>
            </a:endParaRPr>
          </a:p>
        </p:txBody>
      </p:sp>
      <p:sp>
        <p:nvSpPr>
          <p:cNvPr id="27" name="Rectangle 33">
            <a:extLst>
              <a:ext uri="{FF2B5EF4-FFF2-40B4-BE49-F238E27FC236}">
                <a16:creationId xmlns:a16="http://schemas.microsoft.com/office/drawing/2014/main" id="{41877B9D-25CE-ED46-92B2-79AC57C8D8EF}"/>
              </a:ext>
            </a:extLst>
          </p:cNvPr>
          <p:cNvSpPr/>
          <p:nvPr/>
        </p:nvSpPr>
        <p:spPr>
          <a:xfrm>
            <a:off x="1870690" y="3570323"/>
            <a:ext cx="1134840" cy="63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77">
              <a:defRPr/>
            </a:pPr>
            <a:endParaRPr lang="en-US" sz="900" dirty="0">
              <a:solidFill>
                <a:srgbClr val="44546A"/>
              </a:solidFill>
              <a:latin typeface="Arial" panose="020B0604020202020204" pitchFamily="34" charset="0"/>
              <a:cs typeface="Arial" panose="020B0604020202020204" pitchFamily="34" charset="0"/>
            </a:endParaRPr>
          </a:p>
        </p:txBody>
      </p:sp>
      <p:grpSp>
        <p:nvGrpSpPr>
          <p:cNvPr id="28" name="Group 34">
            <a:extLst>
              <a:ext uri="{FF2B5EF4-FFF2-40B4-BE49-F238E27FC236}">
                <a16:creationId xmlns:a16="http://schemas.microsoft.com/office/drawing/2014/main" id="{AB0217D5-C81A-AB40-9345-DF72DF57E073}"/>
              </a:ext>
            </a:extLst>
          </p:cNvPr>
          <p:cNvGrpSpPr>
            <a:grpSpLocks noChangeAspect="1"/>
          </p:cNvGrpSpPr>
          <p:nvPr/>
        </p:nvGrpSpPr>
        <p:grpSpPr>
          <a:xfrm>
            <a:off x="5008325" y="3629767"/>
            <a:ext cx="867994" cy="602194"/>
            <a:chOff x="2270125" y="774700"/>
            <a:chExt cx="7651749" cy="5308600"/>
          </a:xfrm>
        </p:grpSpPr>
        <p:pic>
          <p:nvPicPr>
            <p:cNvPr id="29" name="Group-1.png" descr="Group-1.png">
              <a:extLst>
                <a:ext uri="{FF2B5EF4-FFF2-40B4-BE49-F238E27FC236}">
                  <a16:creationId xmlns:a16="http://schemas.microsoft.com/office/drawing/2014/main" id="{2E490944-E712-E94B-8B75-A566E4D873D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270125" y="774700"/>
              <a:ext cx="7651749" cy="5308600"/>
            </a:xfrm>
            <a:prstGeom prst="rect">
              <a:avLst/>
            </a:prstGeom>
            <a:ln w="12700" cap="flat">
              <a:noFill/>
              <a:miter lim="400000"/>
            </a:ln>
            <a:effectLst/>
          </p:spPr>
        </p:pic>
        <p:pic>
          <p:nvPicPr>
            <p:cNvPr id="30" name="Picture 36" descr="A screenshot of a cell phone&#10;&#10;Description automatically generated">
              <a:extLst>
                <a:ext uri="{FF2B5EF4-FFF2-40B4-BE49-F238E27FC236}">
                  <a16:creationId xmlns:a16="http://schemas.microsoft.com/office/drawing/2014/main" id="{BCED78EE-E8DC-DF4B-8526-169571E44E4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48992" y="996148"/>
              <a:ext cx="6494022" cy="4865705"/>
            </a:xfrm>
            <a:prstGeom prst="rect">
              <a:avLst/>
            </a:prstGeom>
          </p:spPr>
        </p:pic>
        <p:pic>
          <p:nvPicPr>
            <p:cNvPr id="31" name="Picture 37">
              <a:extLst>
                <a:ext uri="{FF2B5EF4-FFF2-40B4-BE49-F238E27FC236}">
                  <a16:creationId xmlns:a16="http://schemas.microsoft.com/office/drawing/2014/main" id="{1353371C-58AB-B140-9EE4-831BE929DF5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67002" y="1650255"/>
              <a:ext cx="4258002" cy="3680366"/>
            </a:xfrm>
            <a:prstGeom prst="rect">
              <a:avLst/>
            </a:prstGeom>
          </p:spPr>
        </p:pic>
      </p:grpSp>
      <p:grpSp>
        <p:nvGrpSpPr>
          <p:cNvPr id="32" name="Group 38">
            <a:extLst>
              <a:ext uri="{FF2B5EF4-FFF2-40B4-BE49-F238E27FC236}">
                <a16:creationId xmlns:a16="http://schemas.microsoft.com/office/drawing/2014/main" id="{966C614F-7E43-C245-8048-561348DBADDF}"/>
              </a:ext>
            </a:extLst>
          </p:cNvPr>
          <p:cNvGrpSpPr>
            <a:grpSpLocks noChangeAspect="1"/>
          </p:cNvGrpSpPr>
          <p:nvPr/>
        </p:nvGrpSpPr>
        <p:grpSpPr>
          <a:xfrm>
            <a:off x="216054" y="3657850"/>
            <a:ext cx="867899" cy="602392"/>
            <a:chOff x="3192221" y="3454547"/>
            <a:chExt cx="10734099" cy="7447198"/>
          </a:xfrm>
        </p:grpSpPr>
        <p:pic>
          <p:nvPicPr>
            <p:cNvPr id="33" name="Group_meldinger_22.png" descr="Group_meldinger_22.png">
              <a:extLst>
                <a:ext uri="{FF2B5EF4-FFF2-40B4-BE49-F238E27FC236}">
                  <a16:creationId xmlns:a16="http://schemas.microsoft.com/office/drawing/2014/main" id="{7662A6C2-8430-2E43-99E4-AC3DBC1EE47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192221" y="3454547"/>
              <a:ext cx="10734099" cy="7447198"/>
            </a:xfrm>
            <a:prstGeom prst="rect">
              <a:avLst/>
            </a:prstGeom>
            <a:ln w="12700">
              <a:miter lim="400000"/>
            </a:ln>
          </p:spPr>
        </p:pic>
        <p:pic>
          <p:nvPicPr>
            <p:cNvPr id="34" name="Video.png" descr="Video.png">
              <a:extLst>
                <a:ext uri="{FF2B5EF4-FFF2-40B4-BE49-F238E27FC236}">
                  <a16:creationId xmlns:a16="http://schemas.microsoft.com/office/drawing/2014/main" id="{F9F392E6-3848-4640-AEC8-F9F93ABCA29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993470" y="3746077"/>
              <a:ext cx="9131601" cy="6845360"/>
            </a:xfrm>
            <a:prstGeom prst="rect">
              <a:avLst/>
            </a:prstGeom>
            <a:ln w="12700">
              <a:miter lim="400000"/>
            </a:ln>
          </p:spPr>
        </p:pic>
      </p:grpSp>
      <p:sp>
        <p:nvSpPr>
          <p:cNvPr id="35" name="Oval 41">
            <a:extLst>
              <a:ext uri="{FF2B5EF4-FFF2-40B4-BE49-F238E27FC236}">
                <a16:creationId xmlns:a16="http://schemas.microsoft.com/office/drawing/2014/main" id="{5110611E-E58D-5547-837B-79BD1186906F}"/>
              </a:ext>
            </a:extLst>
          </p:cNvPr>
          <p:cNvSpPr>
            <a:spLocks noChangeAspect="1"/>
          </p:cNvSpPr>
          <p:nvPr/>
        </p:nvSpPr>
        <p:spPr>
          <a:xfrm>
            <a:off x="1733272" y="3684326"/>
            <a:ext cx="246538" cy="24653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000" dirty="0">
              <a:solidFill>
                <a:srgbClr val="FFFFFF"/>
              </a:solidFill>
              <a:latin typeface="Arial" panose="020B0604020202020204"/>
            </a:endParaRPr>
          </a:p>
        </p:txBody>
      </p:sp>
      <p:pic>
        <p:nvPicPr>
          <p:cNvPr id="36" name="Picture 42">
            <a:extLst>
              <a:ext uri="{FF2B5EF4-FFF2-40B4-BE49-F238E27FC236}">
                <a16:creationId xmlns:a16="http://schemas.microsoft.com/office/drawing/2014/main" id="{04FBBB9B-8E69-1B44-B3A6-884D7E819560}"/>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rot="639677">
            <a:off x="1803353" y="3708658"/>
            <a:ext cx="147265" cy="175969"/>
          </a:xfrm>
          <a:prstGeom prst="rect">
            <a:avLst/>
          </a:prstGeom>
          <a:ln>
            <a:noFill/>
          </a:ln>
        </p:spPr>
      </p:pic>
      <p:sp>
        <p:nvSpPr>
          <p:cNvPr id="37" name="Oval 43">
            <a:extLst>
              <a:ext uri="{FF2B5EF4-FFF2-40B4-BE49-F238E27FC236}">
                <a16:creationId xmlns:a16="http://schemas.microsoft.com/office/drawing/2014/main" id="{7F59D74D-1315-A64D-8E83-7453DD455BDE}"/>
              </a:ext>
            </a:extLst>
          </p:cNvPr>
          <p:cNvSpPr>
            <a:spLocks noChangeAspect="1"/>
          </p:cNvSpPr>
          <p:nvPr/>
        </p:nvSpPr>
        <p:spPr>
          <a:xfrm>
            <a:off x="2084933" y="3687672"/>
            <a:ext cx="246673" cy="24667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000" dirty="0">
              <a:solidFill>
                <a:srgbClr val="FFFFFF"/>
              </a:solidFill>
              <a:latin typeface="Arial" panose="020B0604020202020204"/>
            </a:endParaRPr>
          </a:p>
        </p:txBody>
      </p:sp>
      <p:pic>
        <p:nvPicPr>
          <p:cNvPr id="38" name="Picture 7" descr="Bilde av Accu-Chek Mobile blodsukkerapparat u/testkassett 1stk">
            <a:extLst>
              <a:ext uri="{FF2B5EF4-FFF2-40B4-BE49-F238E27FC236}">
                <a16:creationId xmlns:a16="http://schemas.microsoft.com/office/drawing/2014/main" id="{221A3D51-411C-EF4F-992C-1CDF09DF7674}"/>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165003" y="4069345"/>
            <a:ext cx="136810" cy="17101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3" descr="Bilderesultat for biovotion">
            <a:extLst>
              <a:ext uri="{FF2B5EF4-FFF2-40B4-BE49-F238E27FC236}">
                <a16:creationId xmlns:a16="http://schemas.microsoft.com/office/drawing/2014/main" id="{4C8E70D6-7F07-5948-AEAE-293E4C8F86EB}"/>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070563" y="3725392"/>
            <a:ext cx="257031" cy="23920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5" descr="Bilderesultat for somnofy">
            <a:extLst>
              <a:ext uri="{FF2B5EF4-FFF2-40B4-BE49-F238E27FC236}">
                <a16:creationId xmlns:a16="http://schemas.microsoft.com/office/drawing/2014/main" id="{A7FA95E3-3A0F-A14E-8E6B-97F0ECFD7C08}"/>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687013" y="4043818"/>
            <a:ext cx="352154" cy="264116"/>
          </a:xfrm>
          <a:prstGeom prst="rect">
            <a:avLst/>
          </a:prstGeom>
          <a:noFill/>
          <a:extLst>
            <a:ext uri="{909E8E84-426E-40DD-AFC4-6F175D3DCCD1}">
              <a14:hiddenFill xmlns:a14="http://schemas.microsoft.com/office/drawing/2010/main">
                <a:solidFill>
                  <a:srgbClr val="FFFFFF"/>
                </a:solidFill>
              </a14:hiddenFill>
            </a:ext>
          </a:extLst>
        </p:spPr>
      </p:pic>
      <p:sp>
        <p:nvSpPr>
          <p:cNvPr id="41" name="Oval 47">
            <a:extLst>
              <a:ext uri="{FF2B5EF4-FFF2-40B4-BE49-F238E27FC236}">
                <a16:creationId xmlns:a16="http://schemas.microsoft.com/office/drawing/2014/main" id="{418DE677-4FC3-F847-8D3B-246972DD5AFE}"/>
              </a:ext>
            </a:extLst>
          </p:cNvPr>
          <p:cNvSpPr>
            <a:spLocks noChangeAspect="1"/>
          </p:cNvSpPr>
          <p:nvPr/>
        </p:nvSpPr>
        <p:spPr>
          <a:xfrm>
            <a:off x="1733272" y="4050779"/>
            <a:ext cx="246538" cy="24653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000" dirty="0">
              <a:solidFill>
                <a:srgbClr val="FFFFFF"/>
              </a:solidFill>
              <a:latin typeface="Arial" panose="020B0604020202020204"/>
            </a:endParaRPr>
          </a:p>
        </p:txBody>
      </p:sp>
      <p:sp>
        <p:nvSpPr>
          <p:cNvPr id="42" name="Oval 48">
            <a:extLst>
              <a:ext uri="{FF2B5EF4-FFF2-40B4-BE49-F238E27FC236}">
                <a16:creationId xmlns:a16="http://schemas.microsoft.com/office/drawing/2014/main" id="{48370F27-375C-AB4A-8C59-47F35256CA16}"/>
              </a:ext>
            </a:extLst>
          </p:cNvPr>
          <p:cNvSpPr>
            <a:spLocks noChangeAspect="1"/>
          </p:cNvSpPr>
          <p:nvPr/>
        </p:nvSpPr>
        <p:spPr>
          <a:xfrm>
            <a:off x="2084933" y="4050642"/>
            <a:ext cx="246673" cy="24667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000" dirty="0">
              <a:solidFill>
                <a:srgbClr val="FFFFFF"/>
              </a:solidFill>
              <a:latin typeface="Arial" panose="020B0604020202020204"/>
            </a:endParaRPr>
          </a:p>
        </p:txBody>
      </p:sp>
      <p:sp>
        <p:nvSpPr>
          <p:cNvPr id="43" name="Oval 49">
            <a:extLst>
              <a:ext uri="{FF2B5EF4-FFF2-40B4-BE49-F238E27FC236}">
                <a16:creationId xmlns:a16="http://schemas.microsoft.com/office/drawing/2014/main" id="{A95A5F54-B1E8-AC45-9134-9FA46DD87265}"/>
              </a:ext>
            </a:extLst>
          </p:cNvPr>
          <p:cNvSpPr>
            <a:spLocks noChangeAspect="1"/>
          </p:cNvSpPr>
          <p:nvPr/>
        </p:nvSpPr>
        <p:spPr>
          <a:xfrm>
            <a:off x="2436772" y="4050642"/>
            <a:ext cx="246673" cy="24667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000" dirty="0">
              <a:solidFill>
                <a:srgbClr val="FFFFFF"/>
              </a:solidFill>
              <a:latin typeface="Arial" panose="020B0604020202020204"/>
            </a:endParaRPr>
          </a:p>
        </p:txBody>
      </p:sp>
      <p:pic>
        <p:nvPicPr>
          <p:cNvPr id="44" name="Picture 50">
            <a:extLst>
              <a:ext uri="{FF2B5EF4-FFF2-40B4-BE49-F238E27FC236}">
                <a16:creationId xmlns:a16="http://schemas.microsoft.com/office/drawing/2014/main" id="{1CF0D684-5D87-0147-BE66-A00BA148FB1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476498" y="3709792"/>
            <a:ext cx="194678" cy="146009"/>
          </a:xfrm>
          <a:prstGeom prst="rect">
            <a:avLst/>
          </a:prstGeom>
          <a:ln>
            <a:noFill/>
          </a:ln>
        </p:spPr>
      </p:pic>
      <p:sp>
        <p:nvSpPr>
          <p:cNvPr id="45" name="Oval 51">
            <a:extLst>
              <a:ext uri="{FF2B5EF4-FFF2-40B4-BE49-F238E27FC236}">
                <a16:creationId xmlns:a16="http://schemas.microsoft.com/office/drawing/2014/main" id="{0D66A987-D87F-A14F-BE15-C6FD942D7FC5}"/>
              </a:ext>
            </a:extLst>
          </p:cNvPr>
          <p:cNvSpPr>
            <a:spLocks noChangeAspect="1"/>
          </p:cNvSpPr>
          <p:nvPr/>
        </p:nvSpPr>
        <p:spPr>
          <a:xfrm>
            <a:off x="2436772" y="3684366"/>
            <a:ext cx="246673" cy="24667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000" dirty="0">
              <a:solidFill>
                <a:srgbClr val="FFFFFF"/>
              </a:solidFill>
              <a:latin typeface="Arial" panose="020B0604020202020204"/>
            </a:endParaRPr>
          </a:p>
        </p:txBody>
      </p:sp>
      <p:pic>
        <p:nvPicPr>
          <p:cNvPr id="46" name="Picture 52" descr="A white box&#10;&#10;Description automatically generated">
            <a:extLst>
              <a:ext uri="{FF2B5EF4-FFF2-40B4-BE49-F238E27FC236}">
                <a16:creationId xmlns:a16="http://schemas.microsoft.com/office/drawing/2014/main" id="{7F842979-4942-5A43-AE4B-C7578A821D37}"/>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215797" y="3756445"/>
            <a:ext cx="408028" cy="310181"/>
          </a:xfrm>
          <a:prstGeom prst="rect">
            <a:avLst/>
          </a:prstGeom>
          <a:ln>
            <a:noFill/>
          </a:ln>
        </p:spPr>
      </p:pic>
      <p:pic>
        <p:nvPicPr>
          <p:cNvPr id="47" name="Picture 68" descr="https://i1.wp.com/dignio.com/wp-content/uploads/2019/02/Pilly.png?w=638&amp;ssl=1">
            <a:extLst>
              <a:ext uri="{FF2B5EF4-FFF2-40B4-BE49-F238E27FC236}">
                <a16:creationId xmlns:a16="http://schemas.microsoft.com/office/drawing/2014/main" id="{A0514910-1613-D645-AD55-2EB8D30CBBF9}"/>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840955" y="3696554"/>
            <a:ext cx="390344" cy="366481"/>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54">
            <a:extLst>
              <a:ext uri="{FF2B5EF4-FFF2-40B4-BE49-F238E27FC236}">
                <a16:creationId xmlns:a16="http://schemas.microsoft.com/office/drawing/2014/main" id="{CEB3665C-4910-6B41-BEB7-336472D1E6B2}"/>
              </a:ext>
            </a:extLst>
          </p:cNvPr>
          <p:cNvSpPr/>
          <p:nvPr/>
        </p:nvSpPr>
        <p:spPr>
          <a:xfrm>
            <a:off x="3534272" y="2082155"/>
            <a:ext cx="2100625" cy="609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000" dirty="0">
                <a:solidFill>
                  <a:srgbClr val="323F4F"/>
                </a:solidFill>
                <a:latin typeface="Arial" panose="020B0604020202020204"/>
              </a:rPr>
              <a:t>A wide range of different e-health solutions combined in </a:t>
            </a:r>
            <a:r>
              <a:rPr lang="en-US" sz="1000" b="1" u="sng" dirty="0">
                <a:solidFill>
                  <a:srgbClr val="323F4F"/>
                </a:solidFill>
                <a:latin typeface="Arial" panose="020B0604020202020204"/>
              </a:rPr>
              <a:t>one</a:t>
            </a:r>
            <a:r>
              <a:rPr lang="en-US" sz="1000" dirty="0">
                <a:solidFill>
                  <a:srgbClr val="323F4F"/>
                </a:solidFill>
                <a:latin typeface="Arial" panose="020B0604020202020204"/>
              </a:rPr>
              <a:t> comprehensive platform</a:t>
            </a:r>
          </a:p>
        </p:txBody>
      </p:sp>
      <p:pic>
        <p:nvPicPr>
          <p:cNvPr id="49" name="Picture 55" descr="A picture containing toy, table, room, bed&#10;&#10;Description automatically generated">
            <a:extLst>
              <a:ext uri="{FF2B5EF4-FFF2-40B4-BE49-F238E27FC236}">
                <a16:creationId xmlns:a16="http://schemas.microsoft.com/office/drawing/2014/main" id="{F8CB374D-FC31-4F44-AD68-1AD5FD51F526}"/>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7339276" y="1072937"/>
            <a:ext cx="844053" cy="844309"/>
          </a:xfrm>
          <a:prstGeom prst="ellipse">
            <a:avLst/>
          </a:prstGeom>
          <a:ln w="6350">
            <a:solidFill>
              <a:srgbClr val="F36161"/>
            </a:solidFill>
          </a:ln>
        </p:spPr>
      </p:pic>
      <p:pic>
        <p:nvPicPr>
          <p:cNvPr id="50" name="Picture 9" descr="https://i0.wp.com/dignio.com/wp-content/uploads/2019/02/Lege_NY.png?ssl=1">
            <a:extLst>
              <a:ext uri="{FF2B5EF4-FFF2-40B4-BE49-F238E27FC236}">
                <a16:creationId xmlns:a16="http://schemas.microsoft.com/office/drawing/2014/main" id="{EAD36DBA-0DD1-694C-B955-7E71751CB3BA}"/>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p:blipFill>
        <p:spPr bwMode="auto">
          <a:xfrm>
            <a:off x="905081" y="1184454"/>
            <a:ext cx="844050" cy="844309"/>
          </a:xfrm>
          <a:prstGeom prst="ellipse">
            <a:avLst/>
          </a:prstGeom>
          <a:ln w="6350">
            <a:solidFill>
              <a:srgbClr val="F36161"/>
            </a:solidFill>
          </a:ln>
          <a:extLst>
            <a:ext uri="{909E8E84-426E-40DD-AFC4-6F175D3DCCD1}">
              <a14:hiddenFill xmlns:a14="http://schemas.microsoft.com/office/drawing/2010/main">
                <a:solidFill>
                  <a:srgbClr val="FFFFFF"/>
                </a:solidFill>
              </a14:hiddenFill>
            </a:ext>
          </a:extLst>
        </p:spPr>
      </p:pic>
      <p:sp>
        <p:nvSpPr>
          <p:cNvPr id="51" name="Rectangle 57">
            <a:extLst>
              <a:ext uri="{FF2B5EF4-FFF2-40B4-BE49-F238E27FC236}">
                <a16:creationId xmlns:a16="http://schemas.microsoft.com/office/drawing/2014/main" id="{82158FF5-BF25-7545-BBDB-7320932D7116}"/>
              </a:ext>
            </a:extLst>
          </p:cNvPr>
          <p:cNvSpPr/>
          <p:nvPr/>
        </p:nvSpPr>
        <p:spPr>
          <a:xfrm>
            <a:off x="1050193" y="2119037"/>
            <a:ext cx="623509" cy="317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377">
              <a:defRPr/>
            </a:pPr>
            <a:r>
              <a:rPr lang="en-US" sz="1000" b="1" dirty="0">
                <a:solidFill>
                  <a:srgbClr val="323F4F"/>
                </a:solidFill>
                <a:latin typeface="Arial" panose="020B0604020202020204"/>
              </a:rPr>
              <a:t>Clinician</a:t>
            </a:r>
          </a:p>
        </p:txBody>
      </p:sp>
      <p:sp>
        <p:nvSpPr>
          <p:cNvPr id="52" name="Rectangle 58">
            <a:extLst>
              <a:ext uri="{FF2B5EF4-FFF2-40B4-BE49-F238E27FC236}">
                <a16:creationId xmlns:a16="http://schemas.microsoft.com/office/drawing/2014/main" id="{F4AEE5FD-9F79-F046-9DA4-64304F46BBF5}"/>
              </a:ext>
            </a:extLst>
          </p:cNvPr>
          <p:cNvSpPr/>
          <p:nvPr/>
        </p:nvSpPr>
        <p:spPr>
          <a:xfrm>
            <a:off x="7484393" y="2007520"/>
            <a:ext cx="623509" cy="317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000" b="1" dirty="0">
                <a:solidFill>
                  <a:srgbClr val="323F4F"/>
                </a:solidFill>
                <a:latin typeface="Arial" panose="020B0604020202020204"/>
              </a:rPr>
              <a:t>Patient</a:t>
            </a:r>
          </a:p>
        </p:txBody>
      </p:sp>
      <p:sp>
        <p:nvSpPr>
          <p:cNvPr id="53" name="Rectangle 59">
            <a:extLst>
              <a:ext uri="{FF2B5EF4-FFF2-40B4-BE49-F238E27FC236}">
                <a16:creationId xmlns:a16="http://schemas.microsoft.com/office/drawing/2014/main" id="{6DD5D5EF-18F7-B84A-8AE1-C487D52B00F2}"/>
              </a:ext>
            </a:extLst>
          </p:cNvPr>
          <p:cNvSpPr/>
          <p:nvPr/>
        </p:nvSpPr>
        <p:spPr>
          <a:xfrm>
            <a:off x="7252990" y="3570323"/>
            <a:ext cx="1134840" cy="63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77">
              <a:defRPr/>
            </a:pPr>
            <a:endParaRPr lang="en-US" sz="900" dirty="0">
              <a:solidFill>
                <a:srgbClr val="323F4F"/>
              </a:solidFill>
              <a:latin typeface="Arial" panose="020B0604020202020204"/>
            </a:endParaRPr>
          </a:p>
        </p:txBody>
      </p:sp>
      <p:sp>
        <p:nvSpPr>
          <p:cNvPr id="54" name="Rectangle 60">
            <a:extLst>
              <a:ext uri="{FF2B5EF4-FFF2-40B4-BE49-F238E27FC236}">
                <a16:creationId xmlns:a16="http://schemas.microsoft.com/office/drawing/2014/main" id="{57361426-B048-8947-8836-7AEF88832A8F}"/>
              </a:ext>
            </a:extLst>
          </p:cNvPr>
          <p:cNvSpPr/>
          <p:nvPr/>
        </p:nvSpPr>
        <p:spPr>
          <a:xfrm>
            <a:off x="4793042" y="3106845"/>
            <a:ext cx="1251238" cy="317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377">
              <a:defRPr/>
            </a:pPr>
            <a:r>
              <a:rPr lang="en-US" sz="1000" b="1" dirty="0">
                <a:solidFill>
                  <a:srgbClr val="323F4F"/>
                </a:solidFill>
                <a:latin typeface="Arial" panose="020B0604020202020204"/>
              </a:rPr>
              <a:t>Self-reporting</a:t>
            </a:r>
          </a:p>
        </p:txBody>
      </p:sp>
      <p:pic>
        <p:nvPicPr>
          <p:cNvPr id="55" name="Picture 11">
            <a:extLst>
              <a:ext uri="{FF2B5EF4-FFF2-40B4-BE49-F238E27FC236}">
                <a16:creationId xmlns:a16="http://schemas.microsoft.com/office/drawing/2014/main" id="{28AE7652-4AB9-C245-9612-2A623E02EB45}"/>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flipH="1">
            <a:off x="6417953" y="3723250"/>
            <a:ext cx="307071" cy="36906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7" descr="https://www.fotoagent.dk/single_picture/12094/138/mega/123504_2.jpg">
            <a:extLst>
              <a:ext uri="{FF2B5EF4-FFF2-40B4-BE49-F238E27FC236}">
                <a16:creationId xmlns:a16="http://schemas.microsoft.com/office/drawing/2014/main" id="{D11904C3-6460-3F42-9125-2F67416BB381}"/>
              </a:ext>
            </a:extLst>
          </p:cNvPr>
          <p:cNvPicPr>
            <a:picLocks noChangeAspect="1" noChangeArrowheads="1"/>
          </p:cNvPicPr>
          <p:nvPr/>
        </p:nvPicPr>
        <p:blipFill>
          <a:blip r:embed="rId27" cstate="screen">
            <a:extLst>
              <a:ext uri="{BEBA8EAE-BF5A-486C-A8C5-ECC9F3942E4B}">
                <a14:imgProps xmlns:a14="http://schemas.microsoft.com/office/drawing/2010/main">
                  <a14:imgLayer r:embed="rId2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860172" y="3678754"/>
            <a:ext cx="499160" cy="49916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7" name="Picture 63" descr="A screenshot of a cell phone&#10;&#10;Description automatically generated">
            <a:extLst>
              <a:ext uri="{FF2B5EF4-FFF2-40B4-BE49-F238E27FC236}">
                <a16:creationId xmlns:a16="http://schemas.microsoft.com/office/drawing/2014/main" id="{42003279-D746-8644-8A4E-4BBA60E83A3C}"/>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7752150" y="3600586"/>
            <a:ext cx="867349" cy="601957"/>
          </a:xfrm>
          <a:prstGeom prst="rect">
            <a:avLst/>
          </a:prstGeom>
        </p:spPr>
      </p:pic>
      <p:sp>
        <p:nvSpPr>
          <p:cNvPr id="58" name="Rectangle 64">
            <a:extLst>
              <a:ext uri="{FF2B5EF4-FFF2-40B4-BE49-F238E27FC236}">
                <a16:creationId xmlns:a16="http://schemas.microsoft.com/office/drawing/2014/main" id="{61C9EC2B-3EE4-EB4C-BE59-6686F11F54C8}"/>
              </a:ext>
            </a:extLst>
          </p:cNvPr>
          <p:cNvSpPr/>
          <p:nvPr/>
        </p:nvSpPr>
        <p:spPr>
          <a:xfrm>
            <a:off x="7761301" y="125417"/>
            <a:ext cx="1209199" cy="3871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800" b="1" dirty="0">
                <a:solidFill>
                  <a:srgbClr val="F36161"/>
                </a:solidFill>
                <a:latin typeface="Arial" panose="020B0604020202020204"/>
              </a:rPr>
              <a:t>CE</a:t>
            </a:r>
            <a:r>
              <a:rPr lang="en-US" sz="800" dirty="0">
                <a:solidFill>
                  <a:srgbClr val="F36161"/>
                </a:solidFill>
                <a:latin typeface="Arial" panose="020B0604020202020204"/>
              </a:rPr>
              <a:t> classified as software as a medical device class 1</a:t>
            </a:r>
          </a:p>
        </p:txBody>
      </p:sp>
    </p:spTree>
    <p:extLst>
      <p:ext uri="{BB962C8B-B14F-4D97-AF65-F5344CB8AC3E}">
        <p14:creationId xmlns:p14="http://schemas.microsoft.com/office/powerpoint/2010/main" val="300641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7"/>
        <p:cNvGrpSpPr/>
        <p:nvPr/>
      </p:nvGrpSpPr>
      <p:grpSpPr>
        <a:xfrm>
          <a:off x="0" y="0"/>
          <a:ext cx="0" cy="0"/>
          <a:chOff x="0" y="0"/>
          <a:chExt cx="0" cy="0"/>
        </a:xfrm>
      </p:grpSpPr>
      <p:sp>
        <p:nvSpPr>
          <p:cNvPr id="238" name="Google Shape;238;p19"/>
          <p:cNvSpPr/>
          <p:nvPr/>
        </p:nvSpPr>
        <p:spPr>
          <a:xfrm rot="-5400000">
            <a:off x="4399325" y="513975"/>
            <a:ext cx="272100" cy="5202300"/>
          </a:xfrm>
          <a:prstGeom prst="rightBrace">
            <a:avLst>
              <a:gd name="adj1" fmla="val 8333"/>
              <a:gd name="adj2" fmla="val 50000"/>
            </a:avLst>
          </a:prstGeom>
          <a:noFill/>
          <a:ln w="95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39" name="Google Shape;239;p19"/>
          <p:cNvSpPr/>
          <p:nvPr/>
        </p:nvSpPr>
        <p:spPr>
          <a:xfrm>
            <a:off x="3740869" y="4686255"/>
            <a:ext cx="1642800" cy="258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no" sz="1100">
                <a:solidFill>
                  <a:schemeClr val="lt1"/>
                </a:solidFill>
                <a:latin typeface="Roboto"/>
                <a:ea typeface="Roboto"/>
                <a:cs typeface="Roboto"/>
                <a:sym typeface="Roboto"/>
              </a:rPr>
              <a:t>Blood pressure monitor</a:t>
            </a:r>
            <a:endParaRPr sz="1100">
              <a:solidFill>
                <a:schemeClr val="lt1"/>
              </a:solidFill>
              <a:latin typeface="Roboto"/>
              <a:ea typeface="Roboto"/>
              <a:cs typeface="Roboto"/>
              <a:sym typeface="Roboto"/>
            </a:endParaRPr>
          </a:p>
        </p:txBody>
      </p:sp>
      <p:sp>
        <p:nvSpPr>
          <p:cNvPr id="240" name="Google Shape;240;p19"/>
          <p:cNvSpPr/>
          <p:nvPr/>
        </p:nvSpPr>
        <p:spPr>
          <a:xfrm>
            <a:off x="1806661" y="4686255"/>
            <a:ext cx="1644000" cy="258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no" sz="1100">
                <a:solidFill>
                  <a:schemeClr val="lt1"/>
                </a:solidFill>
                <a:latin typeface="Roboto"/>
                <a:ea typeface="Roboto"/>
                <a:cs typeface="Roboto"/>
                <a:sym typeface="Roboto"/>
              </a:rPr>
              <a:t>Thermometer</a:t>
            </a:r>
            <a:endParaRPr sz="1100">
              <a:latin typeface="Roboto"/>
              <a:ea typeface="Roboto"/>
              <a:cs typeface="Roboto"/>
              <a:sym typeface="Roboto"/>
            </a:endParaRPr>
          </a:p>
        </p:txBody>
      </p:sp>
      <p:pic>
        <p:nvPicPr>
          <p:cNvPr id="241" name="Google Shape;241;p19" descr="Bilderesultater for bluetooth symbol whit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72965" y="2592176"/>
            <a:ext cx="197670" cy="300470"/>
          </a:xfrm>
          <a:prstGeom prst="rect">
            <a:avLst/>
          </a:prstGeom>
          <a:noFill/>
          <a:ln>
            <a:noFill/>
          </a:ln>
        </p:spPr>
      </p:pic>
      <p:sp>
        <p:nvSpPr>
          <p:cNvPr id="242" name="Google Shape;242;p19"/>
          <p:cNvSpPr/>
          <p:nvPr/>
        </p:nvSpPr>
        <p:spPr>
          <a:xfrm>
            <a:off x="3988152" y="3335392"/>
            <a:ext cx="1148400" cy="1148400"/>
          </a:xfrm>
          <a:prstGeom prst="ellipse">
            <a:avLst/>
          </a:prstGeom>
          <a:solidFill>
            <a:schemeClr val="lt1"/>
          </a:solidFill>
          <a:ln w="381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900" b="0" i="0" u="none" strike="noStrike" cap="none">
              <a:solidFill>
                <a:schemeClr val="lt1"/>
              </a:solidFill>
              <a:latin typeface="Arial"/>
              <a:ea typeface="Arial"/>
              <a:cs typeface="Arial"/>
              <a:sym typeface="Arial"/>
            </a:endParaRPr>
          </a:p>
        </p:txBody>
      </p:sp>
      <p:pic>
        <p:nvPicPr>
          <p:cNvPr id="243" name="Google Shape;243;p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45427" y="3711347"/>
            <a:ext cx="825923" cy="546884"/>
          </a:xfrm>
          <a:prstGeom prst="rect">
            <a:avLst/>
          </a:prstGeom>
          <a:noFill/>
          <a:ln>
            <a:noFill/>
          </a:ln>
        </p:spPr>
      </p:pic>
      <p:sp>
        <p:nvSpPr>
          <p:cNvPr id="244" name="Google Shape;244;p19"/>
          <p:cNvSpPr/>
          <p:nvPr/>
        </p:nvSpPr>
        <p:spPr>
          <a:xfrm>
            <a:off x="2054529" y="3335392"/>
            <a:ext cx="1148400" cy="1148400"/>
          </a:xfrm>
          <a:prstGeom prst="ellipse">
            <a:avLst/>
          </a:prstGeom>
          <a:solidFill>
            <a:schemeClr val="lt1"/>
          </a:solidFill>
          <a:ln w="381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245" name="Google Shape;245;p19"/>
          <p:cNvSpPr/>
          <p:nvPr/>
        </p:nvSpPr>
        <p:spPr>
          <a:xfrm>
            <a:off x="5769374" y="3334763"/>
            <a:ext cx="1147800" cy="1149000"/>
          </a:xfrm>
          <a:prstGeom prst="ellipse">
            <a:avLst/>
          </a:prstGeom>
          <a:solidFill>
            <a:schemeClr val="lt1"/>
          </a:solidFill>
          <a:ln w="381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b="0" i="0" u="none" strike="noStrike" cap="none">
              <a:solidFill>
                <a:schemeClr val="lt1"/>
              </a:solidFill>
              <a:latin typeface="Arial"/>
              <a:ea typeface="Arial"/>
              <a:cs typeface="Arial"/>
              <a:sym typeface="Arial"/>
            </a:endParaRPr>
          </a:p>
        </p:txBody>
      </p:sp>
      <p:sp>
        <p:nvSpPr>
          <p:cNvPr id="246" name="Google Shape;246;p19"/>
          <p:cNvSpPr/>
          <p:nvPr/>
        </p:nvSpPr>
        <p:spPr>
          <a:xfrm>
            <a:off x="5521768" y="4685738"/>
            <a:ext cx="1642800" cy="2595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rgbClr val="000000"/>
              </a:buClr>
              <a:buSzPts val="600"/>
              <a:buFont typeface="Arial"/>
              <a:buNone/>
            </a:pPr>
            <a:r>
              <a:rPr lang="no" sz="1100">
                <a:solidFill>
                  <a:schemeClr val="lt1"/>
                </a:solidFill>
                <a:latin typeface="Roboto"/>
                <a:ea typeface="Roboto"/>
                <a:cs typeface="Roboto"/>
                <a:sym typeface="Roboto"/>
              </a:rPr>
              <a:t>Pulse oximeter</a:t>
            </a:r>
            <a:endParaRPr sz="1100">
              <a:latin typeface="Roboto"/>
              <a:ea typeface="Roboto"/>
              <a:cs typeface="Roboto"/>
              <a:sym typeface="Roboto"/>
            </a:endParaRPr>
          </a:p>
        </p:txBody>
      </p:sp>
      <p:pic>
        <p:nvPicPr>
          <p:cNvPr id="247" name="Google Shape;247;p1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229674" y="3617542"/>
            <a:ext cx="822938" cy="640688"/>
          </a:xfrm>
          <a:prstGeom prst="rect">
            <a:avLst/>
          </a:prstGeom>
          <a:noFill/>
          <a:ln>
            <a:noFill/>
          </a:ln>
        </p:spPr>
      </p:pic>
      <p:sp>
        <p:nvSpPr>
          <p:cNvPr id="248" name="Google Shape;248;p19"/>
          <p:cNvSpPr/>
          <p:nvPr/>
        </p:nvSpPr>
        <p:spPr>
          <a:xfrm>
            <a:off x="3090498" y="2548425"/>
            <a:ext cx="2864400" cy="258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no" sz="1100">
                <a:solidFill>
                  <a:schemeClr val="lt1"/>
                </a:solidFill>
                <a:latin typeface="Roboto"/>
                <a:ea typeface="Roboto"/>
                <a:cs typeface="Roboto"/>
                <a:sym typeface="Roboto"/>
              </a:rPr>
              <a:t>Bluetooth (or manual input from the patient’s own measurement device)</a:t>
            </a:r>
            <a:endParaRPr sz="1100">
              <a:solidFill>
                <a:schemeClr val="lt1"/>
              </a:solidFill>
              <a:latin typeface="Roboto"/>
              <a:ea typeface="Roboto"/>
              <a:cs typeface="Roboto"/>
              <a:sym typeface="Roboto"/>
            </a:endParaRPr>
          </a:p>
          <a:p>
            <a:pPr marL="0" marR="0" lvl="0" indent="0" algn="l" rtl="0">
              <a:spcBef>
                <a:spcPts val="0"/>
              </a:spcBef>
              <a:spcAft>
                <a:spcPts val="0"/>
              </a:spcAft>
              <a:buNone/>
            </a:pPr>
            <a:endParaRPr sz="1100">
              <a:solidFill>
                <a:schemeClr val="lt1"/>
              </a:solidFill>
              <a:latin typeface="Roboto"/>
              <a:ea typeface="Roboto"/>
              <a:cs typeface="Roboto"/>
              <a:sym typeface="Roboto"/>
            </a:endParaRPr>
          </a:p>
        </p:txBody>
      </p:sp>
      <p:pic>
        <p:nvPicPr>
          <p:cNvPr id="250" name="Google Shape;250;p1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907937" y="3605261"/>
            <a:ext cx="870592" cy="652970"/>
          </a:xfrm>
          <a:prstGeom prst="rect">
            <a:avLst/>
          </a:prstGeom>
          <a:noFill/>
          <a:ln>
            <a:noFill/>
          </a:ln>
        </p:spPr>
      </p:pic>
      <p:sp>
        <p:nvSpPr>
          <p:cNvPr id="251" name="Google Shape;251;p19"/>
          <p:cNvSpPr txBox="1"/>
          <p:nvPr/>
        </p:nvSpPr>
        <p:spPr>
          <a:xfrm rot="856261">
            <a:off x="6009258" y="704009"/>
            <a:ext cx="2823429" cy="636068"/>
          </a:xfrm>
          <a:prstGeom prst="rect">
            <a:avLst/>
          </a:prstGeom>
          <a:noFill/>
          <a:ln w="19050" cap="flat" cmpd="sng">
            <a:solidFill>
              <a:srgbClr val="FF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no" i="1">
                <a:solidFill>
                  <a:srgbClr val="FFFFFF"/>
                </a:solidFill>
                <a:latin typeface="Roboto"/>
                <a:ea typeface="Roboto"/>
                <a:cs typeface="Roboto"/>
                <a:sym typeface="Roboto"/>
              </a:rPr>
              <a:t>Measurements can also be registered manually by the patient</a:t>
            </a:r>
            <a:endParaRPr i="1">
              <a:solidFill>
                <a:srgbClr val="FFFFFF"/>
              </a:solidFill>
              <a:latin typeface="Roboto"/>
              <a:ea typeface="Roboto"/>
              <a:cs typeface="Roboto"/>
              <a:sym typeface="Roboto"/>
            </a:endParaRPr>
          </a:p>
        </p:txBody>
      </p:sp>
      <p:pic>
        <p:nvPicPr>
          <p:cNvPr id="252" name="Google Shape;252;p19"/>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984197" y="135549"/>
            <a:ext cx="1121773" cy="2376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2" name="Google Shape;152;p15"/>
          <p:cNvSpPr txBox="1">
            <a:spLocks noGrp="1"/>
          </p:cNvSpPr>
          <p:nvPr>
            <p:ph type="title"/>
          </p:nvPr>
        </p:nvSpPr>
        <p:spPr>
          <a:xfrm>
            <a:off x="339656" y="273844"/>
            <a:ext cx="8436300" cy="6429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1800"/>
              <a:buNone/>
            </a:pPr>
            <a:endParaRPr sz="1700" dirty="0"/>
          </a:p>
        </p:txBody>
      </p:sp>
      <p:sp>
        <p:nvSpPr>
          <p:cNvPr id="158" name="Google Shape;158;p15"/>
          <p:cNvSpPr/>
          <p:nvPr/>
        </p:nvSpPr>
        <p:spPr>
          <a:xfrm>
            <a:off x="865436" y="2293168"/>
            <a:ext cx="1361400" cy="884700"/>
          </a:xfrm>
          <a:prstGeom prst="roundRect">
            <a:avLst>
              <a:gd name="adj" fmla="val 10014"/>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 b="1" dirty="0">
                <a:solidFill>
                  <a:srgbClr val="FFFFFF"/>
                </a:solidFill>
                <a:latin typeface="Roboto"/>
                <a:ea typeface="Roboto"/>
                <a:cs typeface="Roboto"/>
                <a:sym typeface="Roboto"/>
              </a:rPr>
              <a:t>Safety and quality</a:t>
            </a:r>
            <a:endParaRPr b="1" dirty="0">
              <a:solidFill>
                <a:srgbClr val="FFFFFF"/>
              </a:solidFill>
              <a:latin typeface="Roboto"/>
              <a:ea typeface="Roboto"/>
              <a:cs typeface="Roboto"/>
              <a:sym typeface="Roboto"/>
            </a:endParaRPr>
          </a:p>
        </p:txBody>
      </p:sp>
      <p:sp>
        <p:nvSpPr>
          <p:cNvPr id="159" name="Google Shape;159;p15"/>
          <p:cNvSpPr/>
          <p:nvPr/>
        </p:nvSpPr>
        <p:spPr>
          <a:xfrm>
            <a:off x="2746321" y="2303218"/>
            <a:ext cx="1441410" cy="884700"/>
          </a:xfrm>
          <a:prstGeom prst="roundRect">
            <a:avLst>
              <a:gd name="adj" fmla="val 11611"/>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 b="1" dirty="0">
                <a:solidFill>
                  <a:srgbClr val="FFFFFF"/>
                </a:solidFill>
                <a:latin typeface="Roboto"/>
                <a:ea typeface="Roboto"/>
                <a:cs typeface="Roboto"/>
                <a:sym typeface="Roboto"/>
              </a:rPr>
              <a:t>Increased capacity</a:t>
            </a:r>
            <a:endParaRPr b="1" dirty="0">
              <a:solidFill>
                <a:srgbClr val="FFFFFF"/>
              </a:solidFill>
              <a:latin typeface="Roboto"/>
              <a:ea typeface="Roboto"/>
              <a:cs typeface="Roboto"/>
              <a:sym typeface="Roboto"/>
            </a:endParaRPr>
          </a:p>
        </p:txBody>
      </p:sp>
      <p:sp>
        <p:nvSpPr>
          <p:cNvPr id="160" name="Google Shape;160;p15"/>
          <p:cNvSpPr/>
          <p:nvPr/>
        </p:nvSpPr>
        <p:spPr>
          <a:xfrm>
            <a:off x="6753061" y="2261760"/>
            <a:ext cx="1525503" cy="926158"/>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 b="1" dirty="0">
                <a:solidFill>
                  <a:srgbClr val="FFFFFF"/>
                </a:solidFill>
                <a:latin typeface="Roboto"/>
                <a:ea typeface="Roboto"/>
                <a:cs typeface="Roboto"/>
                <a:sym typeface="Roboto"/>
              </a:rPr>
              <a:t>Reduced hospitalization</a:t>
            </a:r>
            <a:endParaRPr b="1" dirty="0">
              <a:solidFill>
                <a:srgbClr val="FFFFFF"/>
              </a:solidFill>
              <a:latin typeface="Roboto"/>
              <a:ea typeface="Roboto"/>
              <a:cs typeface="Roboto"/>
              <a:sym typeface="Roboto"/>
            </a:endParaRPr>
          </a:p>
        </p:txBody>
      </p:sp>
      <p:sp>
        <p:nvSpPr>
          <p:cNvPr id="162" name="Google Shape;162;p15"/>
          <p:cNvSpPr/>
          <p:nvPr/>
        </p:nvSpPr>
        <p:spPr>
          <a:xfrm>
            <a:off x="4792166" y="2261760"/>
            <a:ext cx="1441410" cy="884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 b="1" dirty="0">
                <a:solidFill>
                  <a:srgbClr val="FFFFFF"/>
                </a:solidFill>
                <a:latin typeface="Roboto"/>
                <a:ea typeface="Roboto"/>
                <a:cs typeface="Roboto"/>
                <a:sym typeface="Roboto"/>
              </a:rPr>
              <a:t>Reduced risk </a:t>
            </a:r>
            <a:br>
              <a:rPr lang="no" b="1" dirty="0">
                <a:solidFill>
                  <a:srgbClr val="FFFFFF"/>
                </a:solidFill>
                <a:latin typeface="Roboto"/>
                <a:ea typeface="Roboto"/>
                <a:cs typeface="Roboto"/>
                <a:sym typeface="Roboto"/>
              </a:rPr>
            </a:br>
            <a:r>
              <a:rPr lang="no" b="1" dirty="0">
                <a:solidFill>
                  <a:srgbClr val="FFFFFF"/>
                </a:solidFill>
                <a:latin typeface="Roboto"/>
                <a:ea typeface="Roboto"/>
                <a:cs typeface="Roboto"/>
                <a:sym typeface="Roboto"/>
              </a:rPr>
              <a:t>of infection</a:t>
            </a:r>
            <a:endParaRPr b="1" dirty="0">
              <a:solidFill>
                <a:srgbClr val="FFFFFF"/>
              </a:solidFill>
              <a:latin typeface="Roboto"/>
              <a:ea typeface="Roboto"/>
              <a:cs typeface="Roboto"/>
              <a:sym typeface="Roboto"/>
            </a:endParaRPr>
          </a:p>
        </p:txBody>
      </p:sp>
      <p:sp>
        <p:nvSpPr>
          <p:cNvPr id="12" name="Google Shape;152;p15">
            <a:extLst>
              <a:ext uri="{FF2B5EF4-FFF2-40B4-BE49-F238E27FC236}">
                <a16:creationId xmlns:a16="http://schemas.microsoft.com/office/drawing/2014/main" id="{7FBE47B6-E4F5-214B-A995-D1C5D51B86B9}"/>
              </a:ext>
            </a:extLst>
          </p:cNvPr>
          <p:cNvSpPr txBox="1">
            <a:spLocks/>
          </p:cNvSpPr>
          <p:nvPr/>
        </p:nvSpPr>
        <p:spPr>
          <a:xfrm>
            <a:off x="353850" y="1397794"/>
            <a:ext cx="8436300" cy="642900"/>
          </a:xfrm>
          <a:prstGeom prst="rect">
            <a:avLst/>
          </a:prstGeom>
          <a:noFill/>
          <a:ln>
            <a:noFill/>
          </a:ln>
        </p:spPr>
        <p:txBody>
          <a:bodyPr spcFirstLastPara="1" wrap="square" lIns="68575" tIns="34275" rIns="68575" bIns="3427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Roboto"/>
              <a:buNone/>
              <a:defRPr sz="1800" b="1" i="0" u="none" strike="noStrike" cap="none">
                <a:solidFill>
                  <a:schemeClr val="accent1"/>
                </a:solidFill>
                <a:latin typeface="Roboto"/>
                <a:ea typeface="Roboto"/>
                <a:cs typeface="Roboto"/>
                <a:sym typeface="Roboto"/>
              </a:defRPr>
            </a:lvl1pPr>
            <a:lvl2pPr marR="0" lvl="1"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2pPr>
            <a:lvl3pPr marR="0" lvl="2"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3pPr>
            <a:lvl4pPr marR="0" lvl="3"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4pPr>
            <a:lvl5pPr marR="0" lvl="4"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5pPr>
            <a:lvl6pPr marR="0" lvl="5"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6pPr>
            <a:lvl7pPr marR="0" lvl="6"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7pPr>
            <a:lvl8pPr marR="0" lvl="7"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8pPr>
            <a:lvl9pPr marR="0" lvl="8" algn="l" rtl="0">
              <a:lnSpc>
                <a:spcPct val="100000"/>
              </a:lnSpc>
              <a:spcBef>
                <a:spcPts val="0"/>
              </a:spcBef>
              <a:spcAft>
                <a:spcPts val="0"/>
              </a:spcAft>
              <a:buClr>
                <a:srgbClr val="000000"/>
              </a:buClr>
              <a:buSzPts val="1100"/>
              <a:buFont typeface="Roboto"/>
              <a:buNone/>
              <a:defRPr sz="1400" b="1" i="0" u="none" strike="noStrike" cap="none">
                <a:solidFill>
                  <a:srgbClr val="000000"/>
                </a:solidFill>
                <a:latin typeface="Roboto"/>
                <a:ea typeface="Roboto"/>
                <a:cs typeface="Roboto"/>
                <a:sym typeface="Roboto"/>
              </a:defRPr>
            </a:lvl9pPr>
          </a:lstStyle>
          <a:p>
            <a:pPr algn="ctr"/>
            <a:r>
              <a:rPr lang="en-GB" sz="1700" dirty="0"/>
              <a:t>Benefits of Dignio Connected Care</a:t>
            </a:r>
          </a:p>
        </p:txBody>
      </p:sp>
    </p:spTree>
    <p:extLst>
      <p:ext uri="{BB962C8B-B14F-4D97-AF65-F5344CB8AC3E}">
        <p14:creationId xmlns:p14="http://schemas.microsoft.com/office/powerpoint/2010/main" val="14903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person, innendørs, mann, foran&#10;&#10;Automatisk generert beskrivelse">
            <a:extLst>
              <a:ext uri="{FF2B5EF4-FFF2-40B4-BE49-F238E27FC236}">
                <a16:creationId xmlns:a16="http://schemas.microsoft.com/office/drawing/2014/main" id="{55ACC2D6-9066-9A40-86ED-36AF0C30A3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76" y="-218364"/>
            <a:ext cx="9453972" cy="6306921"/>
          </a:xfrm>
          <a:prstGeom prst="rect">
            <a:avLst/>
          </a:prstGeom>
        </p:spPr>
      </p:pic>
    </p:spTree>
    <p:extLst>
      <p:ext uri="{BB962C8B-B14F-4D97-AF65-F5344CB8AC3E}">
        <p14:creationId xmlns:p14="http://schemas.microsoft.com/office/powerpoint/2010/main" val="3356094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person, vindu, bord, sitter&#10;&#10;Automatisk generert beskrivelse">
            <a:extLst>
              <a:ext uri="{FF2B5EF4-FFF2-40B4-BE49-F238E27FC236}">
                <a16:creationId xmlns:a16="http://schemas.microsoft.com/office/drawing/2014/main" id="{6254BFA9-1328-974F-9998-F962DDB62554}"/>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239840"/>
            <a:ext cx="9144000" cy="6102626"/>
          </a:xfrm>
          <a:prstGeom prst="rect">
            <a:avLst/>
          </a:prstGeom>
        </p:spPr>
      </p:pic>
    </p:spTree>
    <p:extLst>
      <p:ext uri="{BB962C8B-B14F-4D97-AF65-F5344CB8AC3E}">
        <p14:creationId xmlns:p14="http://schemas.microsoft.com/office/powerpoint/2010/main" val="225867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person, innendørs, holder, hånd&#10;&#10;Automatisk generert beskrivelse">
            <a:extLst>
              <a:ext uri="{FF2B5EF4-FFF2-40B4-BE49-F238E27FC236}">
                <a16:creationId xmlns:a16="http://schemas.microsoft.com/office/drawing/2014/main" id="{2499D72F-8A99-5840-9EB0-31ED85D184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567" y="-899412"/>
            <a:ext cx="9821133" cy="6551799"/>
          </a:xfrm>
          <a:prstGeom prst="rect">
            <a:avLst/>
          </a:prstGeom>
        </p:spPr>
      </p:pic>
      <p:sp>
        <p:nvSpPr>
          <p:cNvPr id="4" name="Google Shape;64;p10">
            <a:extLst>
              <a:ext uri="{FF2B5EF4-FFF2-40B4-BE49-F238E27FC236}">
                <a16:creationId xmlns:a16="http://schemas.microsoft.com/office/drawing/2014/main" id="{77A9E464-0622-5C4E-8723-DF9E2EE8A406}"/>
              </a:ext>
            </a:extLst>
          </p:cNvPr>
          <p:cNvSpPr txBox="1">
            <a:spLocks/>
          </p:cNvSpPr>
          <p:nvPr/>
        </p:nvSpPr>
        <p:spPr>
          <a:xfrm>
            <a:off x="419724" y="604509"/>
            <a:ext cx="3912610" cy="6702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accent1"/>
              </a:buClr>
              <a:buSzPts val="1400"/>
            </a:pPr>
            <a:r>
              <a:rPr lang="en-GB" sz="1800" b="1" dirty="0">
                <a:solidFill>
                  <a:schemeClr val="bg1"/>
                </a:solidFill>
                <a:latin typeface="Google Sans"/>
                <a:ea typeface="Roboto"/>
                <a:cs typeface="Roboto"/>
                <a:sym typeface="Roboto"/>
              </a:rPr>
              <a:t>Covid-19 – Safer at home</a:t>
            </a:r>
            <a:endParaRPr lang="en-GB" sz="1800" b="1" dirty="0">
              <a:solidFill>
                <a:schemeClr val="bg1"/>
              </a:solidFill>
              <a:latin typeface="Roboto"/>
              <a:ea typeface="Roboto"/>
              <a:cs typeface="Roboto"/>
              <a:sym typeface="Roboto"/>
            </a:endParaRPr>
          </a:p>
        </p:txBody>
      </p:sp>
    </p:spTree>
    <p:extLst>
      <p:ext uri="{BB962C8B-B14F-4D97-AF65-F5344CB8AC3E}">
        <p14:creationId xmlns:p14="http://schemas.microsoft.com/office/powerpoint/2010/main" val="16565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4C9FB3B-3935-AF41-BAE7-DE09EC454BA1}"/>
              </a:ext>
            </a:extLst>
          </p:cNvPr>
          <p:cNvSpPr txBox="1"/>
          <p:nvPr/>
        </p:nvSpPr>
        <p:spPr>
          <a:xfrm>
            <a:off x="1611574" y="849165"/>
            <a:ext cx="5920851" cy="3985706"/>
          </a:xfrm>
          <a:prstGeom prst="rect">
            <a:avLst/>
          </a:prstGeom>
          <a:noFill/>
        </p:spPr>
        <p:txBody>
          <a:bodyPr wrap="square" rtlCol="0">
            <a:spAutoFit/>
          </a:bodyPr>
          <a:lstStyle/>
          <a:p>
            <a:pPr algn="ctr">
              <a:lnSpc>
                <a:spcPct val="150000"/>
              </a:lnSpc>
            </a:pPr>
            <a:r>
              <a:rPr lang="en-GB" sz="1800" i="1" dirty="0">
                <a:solidFill>
                  <a:schemeClr val="accent2">
                    <a:lumMod val="50000"/>
                  </a:schemeClr>
                </a:solidFill>
              </a:rPr>
              <a:t>“With technology playing a vital role in our response to this pandemic so far, the </a:t>
            </a:r>
            <a:r>
              <a:rPr lang="en-GB" sz="1800" i="1" dirty="0" err="1">
                <a:solidFill>
                  <a:schemeClr val="accent2">
                    <a:lumMod val="50000"/>
                  </a:schemeClr>
                </a:solidFill>
              </a:rPr>
              <a:t>MyDignio</a:t>
            </a:r>
            <a:r>
              <a:rPr lang="en-GB" sz="1800" i="1" dirty="0">
                <a:solidFill>
                  <a:schemeClr val="accent2">
                    <a:lumMod val="50000"/>
                  </a:schemeClr>
                </a:solidFill>
              </a:rPr>
              <a:t> app will enhance our ability to provide high quality healthcare and reassurance to the people of Dudley. It will also allow healthcare staff to remotely manage the monitoring process of suspected coronavirus patients safely, and without infection risk to themselves.”</a:t>
            </a:r>
          </a:p>
          <a:p>
            <a:pPr algn="ctr"/>
            <a:endParaRPr lang="en-GB" sz="2200" i="1" dirty="0">
              <a:solidFill>
                <a:schemeClr val="accent2">
                  <a:lumMod val="50000"/>
                </a:schemeClr>
              </a:solidFill>
            </a:endParaRPr>
          </a:p>
          <a:p>
            <a:endParaRPr lang="en-GB" i="1" dirty="0"/>
          </a:p>
          <a:p>
            <a:pPr algn="ctr"/>
            <a:r>
              <a:rPr lang="en-GB" dirty="0" err="1">
                <a:solidFill>
                  <a:schemeClr val="bg2">
                    <a:lumMod val="50000"/>
                  </a:schemeClr>
                </a:solidFill>
              </a:rPr>
              <a:t>Dr.</a:t>
            </a:r>
            <a:r>
              <a:rPr lang="en-GB" dirty="0">
                <a:solidFill>
                  <a:schemeClr val="bg2">
                    <a:lumMod val="50000"/>
                  </a:schemeClr>
                </a:solidFill>
              </a:rPr>
              <a:t> Jonathan Darby, GP and IT Lead, Dudley CCG</a:t>
            </a:r>
          </a:p>
          <a:p>
            <a:endParaRPr lang="en-GB" i="1" dirty="0"/>
          </a:p>
        </p:txBody>
      </p:sp>
    </p:spTree>
    <p:extLst>
      <p:ext uri="{BB962C8B-B14F-4D97-AF65-F5344CB8AC3E}">
        <p14:creationId xmlns:p14="http://schemas.microsoft.com/office/powerpoint/2010/main" val="2195832729"/>
      </p:ext>
    </p:extLst>
  </p:cSld>
  <p:clrMapOvr>
    <a:masterClrMapping/>
  </p:clrMapOvr>
</p:sld>
</file>

<file path=ppt/theme/theme1.xml><?xml version="1.0" encoding="utf-8"?>
<a:theme xmlns:a="http://schemas.openxmlformats.org/drawingml/2006/main" name="Dignio">
  <a:themeElements>
    <a:clrScheme name="Dignio">
      <a:dk1>
        <a:srgbClr val="0C1A2A"/>
      </a:dk1>
      <a:lt1>
        <a:srgbClr val="FFFFFF"/>
      </a:lt1>
      <a:dk2>
        <a:srgbClr val="E7E6E6"/>
      </a:dk2>
      <a:lt2>
        <a:srgbClr val="323F4F"/>
      </a:lt2>
      <a:accent1>
        <a:srgbClr val="44546A"/>
      </a:accent1>
      <a:accent2>
        <a:srgbClr val="5D809B"/>
      </a:accent2>
      <a:accent3>
        <a:srgbClr val="BCBDC0"/>
      </a:accent3>
      <a:accent4>
        <a:srgbClr val="F36161"/>
      </a:accent4>
      <a:accent5>
        <a:srgbClr val="F8B1A1"/>
      </a:accent5>
      <a:accent6>
        <a:srgbClr val="BFD7E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743</Words>
  <Application>Microsoft Macintosh PowerPoint</Application>
  <PresentationFormat>Skjermfremvisning (16:9)</PresentationFormat>
  <Paragraphs>102</Paragraphs>
  <Slides>11</Slides>
  <Notes>10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11</vt:i4>
      </vt:variant>
    </vt:vector>
  </HeadingPairs>
  <TitlesOfParts>
    <vt:vector size="15" baseType="lpstr">
      <vt:lpstr>Arial</vt:lpstr>
      <vt:lpstr>Google Sans</vt:lpstr>
      <vt:lpstr>Roboto</vt:lpstr>
      <vt:lpstr>Dignio</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Care for patients in home isolation or home treatment re Covid-19</dc:title>
  <dc:creator>Ewa Truchanowicz</dc:creator>
  <cp:lastModifiedBy>Marianne Wilhelmsen</cp:lastModifiedBy>
  <cp:revision>32</cp:revision>
  <dcterms:modified xsi:type="dcterms:W3CDTF">2020-10-14T09:49:19Z</dcterms:modified>
</cp:coreProperties>
</file>