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11"/>
  </p:notesMasterIdLst>
  <p:sldIdLst>
    <p:sldId id="262" r:id="rId6"/>
    <p:sldId id="282" r:id="rId7"/>
    <p:sldId id="287" r:id="rId8"/>
    <p:sldId id="285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vang, Petter" initials="MP" lastIdx="2" clrIdx="0">
    <p:extLst>
      <p:ext uri="{19B8F6BF-5375-455C-9EA6-DF929625EA0E}">
        <p15:presenceInfo xmlns:p15="http://schemas.microsoft.com/office/powerpoint/2012/main" userId="S::Petter.Myrvang@dnvgl.com::121061bb-c2c9-4a4b-afc3-750cd49cc543" providerId="AD"/>
      </p:ext>
    </p:extLst>
  </p:cmAuthor>
  <p:cmAuthor id="2" name="McAdam, Stephen" initials="MS" lastIdx="3" clrIdx="1">
    <p:extLst>
      <p:ext uri="{19B8F6BF-5375-455C-9EA6-DF929625EA0E}">
        <p15:presenceInfo xmlns:p15="http://schemas.microsoft.com/office/powerpoint/2012/main" userId="S::Stephen.McAdam@dnvgl.com::9465f93c-3ce5-43bd-83e3-da6e4b303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F3984-48D1-4797-8F6A-0C666CBF2578}" v="6" dt="2020-10-19T12:31:36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481" autoAdjust="0"/>
  </p:normalViewPr>
  <p:slideViewPr>
    <p:cSldViewPr snapToObjects="1" showGuides="1">
      <p:cViewPr varScale="1">
        <p:scale>
          <a:sx n="56" d="100"/>
          <a:sy n="56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vang, Petter" userId="121061bb-c2c9-4a4b-afc3-750cd49cc543" providerId="ADAL" clId="{2FF520DA-907B-41FC-B003-81D404494AF0}"/>
    <pc:docChg chg="custSel modSld">
      <pc:chgData name="Myrvang, Petter" userId="121061bb-c2c9-4a4b-afc3-750cd49cc543" providerId="ADAL" clId="{2FF520DA-907B-41FC-B003-81D404494AF0}" dt="2020-10-19T12:33:16.134" v="599" actId="20577"/>
      <pc:docMkLst>
        <pc:docMk/>
      </pc:docMkLst>
      <pc:sldChg chg="addSp modSp">
        <pc:chgData name="Myrvang, Petter" userId="121061bb-c2c9-4a4b-afc3-750cd49cc543" providerId="ADAL" clId="{2FF520DA-907B-41FC-B003-81D404494AF0}" dt="2020-10-19T12:33:16.134" v="599" actId="20577"/>
        <pc:sldMkLst>
          <pc:docMk/>
          <pc:sldMk cId="1817136903" sldId="262"/>
        </pc:sldMkLst>
        <pc:spChg chg="mod">
          <ac:chgData name="Myrvang, Petter" userId="121061bb-c2c9-4a4b-afc3-750cd49cc543" providerId="ADAL" clId="{2FF520DA-907B-41FC-B003-81D404494AF0}" dt="2020-10-19T12:31:50.463" v="566" actId="20577"/>
          <ac:spMkLst>
            <pc:docMk/>
            <pc:sldMk cId="1817136903" sldId="262"/>
            <ac:spMk id="2" creationId="{F9F0A90D-3358-4193-B66C-D76490875EFF}"/>
          </ac:spMkLst>
        </pc:spChg>
        <pc:spChg chg="mod">
          <ac:chgData name="Myrvang, Petter" userId="121061bb-c2c9-4a4b-afc3-750cd49cc543" providerId="ADAL" clId="{2FF520DA-907B-41FC-B003-81D404494AF0}" dt="2020-10-19T12:33:16.134" v="599" actId="20577"/>
          <ac:spMkLst>
            <pc:docMk/>
            <pc:sldMk cId="1817136903" sldId="262"/>
            <ac:spMk id="3" creationId="{F3890C59-8423-4385-B2D9-86B0B10B7658}"/>
          </ac:spMkLst>
        </pc:spChg>
        <pc:picChg chg="add mod">
          <ac:chgData name="Myrvang, Petter" userId="121061bb-c2c9-4a4b-afc3-750cd49cc543" providerId="ADAL" clId="{2FF520DA-907B-41FC-B003-81D404494AF0}" dt="2020-10-19T12:32:10.957" v="581" actId="1038"/>
          <ac:picMkLst>
            <pc:docMk/>
            <pc:sldMk cId="1817136903" sldId="262"/>
            <ac:picMk id="5" creationId="{AF6EE1A5-FA8B-48F4-BA5F-47C4E1CF5781}"/>
          </ac:picMkLst>
        </pc:picChg>
      </pc:sldChg>
      <pc:sldChg chg="modSp">
        <pc:chgData name="Myrvang, Petter" userId="121061bb-c2c9-4a4b-afc3-750cd49cc543" providerId="ADAL" clId="{2FF520DA-907B-41FC-B003-81D404494AF0}" dt="2020-10-19T11:18:53.283" v="520" actId="20577"/>
        <pc:sldMkLst>
          <pc:docMk/>
          <pc:sldMk cId="253006529" sldId="268"/>
        </pc:sldMkLst>
        <pc:spChg chg="mod">
          <ac:chgData name="Myrvang, Petter" userId="121061bb-c2c9-4a4b-afc3-750cd49cc543" providerId="ADAL" clId="{2FF520DA-907B-41FC-B003-81D404494AF0}" dt="2020-10-19T11:18:53.283" v="520" actId="20577"/>
          <ac:spMkLst>
            <pc:docMk/>
            <pc:sldMk cId="253006529" sldId="268"/>
            <ac:spMk id="2" creationId="{CE9A18D0-97EC-4122-B809-A3E566AD4B9A}"/>
          </ac:spMkLst>
        </pc:spChg>
        <pc:graphicFrameChg chg="mod modGraphic">
          <ac:chgData name="Myrvang, Petter" userId="121061bb-c2c9-4a4b-afc3-750cd49cc543" providerId="ADAL" clId="{2FF520DA-907B-41FC-B003-81D404494AF0}" dt="2020-10-19T11:18:08.822" v="492" actId="1035"/>
          <ac:graphicFrameMkLst>
            <pc:docMk/>
            <pc:sldMk cId="253006529" sldId="268"/>
            <ac:graphicFrameMk id="5" creationId="{FDD242F0-6AC7-4F68-9B36-CBDA973AF3EB}"/>
          </ac:graphicFrameMkLst>
        </pc:graphicFrameChg>
      </pc:sldChg>
      <pc:sldChg chg="modAnim modNotesTx">
        <pc:chgData name="Myrvang, Petter" userId="121061bb-c2c9-4a4b-afc3-750cd49cc543" providerId="ADAL" clId="{2FF520DA-907B-41FC-B003-81D404494AF0}" dt="2020-10-19T11:12:28.814" v="396" actId="20577"/>
        <pc:sldMkLst>
          <pc:docMk/>
          <pc:sldMk cId="3042009523" sldId="282"/>
        </pc:sldMkLst>
      </pc:sldChg>
      <pc:sldChg chg="addSp modSp modNotesTx">
        <pc:chgData name="Myrvang, Petter" userId="121061bb-c2c9-4a4b-afc3-750cd49cc543" providerId="ADAL" clId="{2FF520DA-907B-41FC-B003-81D404494AF0}" dt="2020-10-19T12:30:32.267" v="554" actId="20577"/>
        <pc:sldMkLst>
          <pc:docMk/>
          <pc:sldMk cId="268372125" sldId="287"/>
        </pc:sldMkLst>
        <pc:spChg chg="mod">
          <ac:chgData name="Myrvang, Petter" userId="121061bb-c2c9-4a4b-afc3-750cd49cc543" providerId="ADAL" clId="{2FF520DA-907B-41FC-B003-81D404494AF0}" dt="2020-10-19T12:30:32.267" v="554" actId="20577"/>
          <ac:spMkLst>
            <pc:docMk/>
            <pc:sldMk cId="268372125" sldId="287"/>
            <ac:spMk id="9" creationId="{46F06097-CD63-4472-BC71-8A0494CE243B}"/>
          </ac:spMkLst>
        </pc:spChg>
        <pc:picChg chg="mod">
          <ac:chgData name="Myrvang, Petter" userId="121061bb-c2c9-4a4b-afc3-750cd49cc543" providerId="ADAL" clId="{2FF520DA-907B-41FC-B003-81D404494AF0}" dt="2020-10-19T11:03:10.754" v="175" actId="1035"/>
          <ac:picMkLst>
            <pc:docMk/>
            <pc:sldMk cId="268372125" sldId="287"/>
            <ac:picMk id="4" creationId="{9B472AA1-E093-4627-9998-17A63B209E6D}"/>
          </ac:picMkLst>
        </pc:picChg>
        <pc:picChg chg="add mod">
          <ac:chgData name="Myrvang, Petter" userId="121061bb-c2c9-4a4b-afc3-750cd49cc543" providerId="ADAL" clId="{2FF520DA-907B-41FC-B003-81D404494AF0}" dt="2020-10-19T11:03:51.826" v="179" actId="692"/>
          <ac:picMkLst>
            <pc:docMk/>
            <pc:sldMk cId="268372125" sldId="287"/>
            <ac:picMk id="5" creationId="{54AAA6C2-5CC7-4570-B56F-A7C2ECA05FFD}"/>
          </ac:picMkLst>
        </pc:picChg>
        <pc:picChg chg="mod">
          <ac:chgData name="Myrvang, Petter" userId="121061bb-c2c9-4a4b-afc3-750cd49cc543" providerId="ADAL" clId="{2FF520DA-907B-41FC-B003-81D404494AF0}" dt="2020-10-19T11:03:30.777" v="178" actId="1076"/>
          <ac:picMkLst>
            <pc:docMk/>
            <pc:sldMk cId="268372125" sldId="287"/>
            <ac:picMk id="7" creationId="{4420C0E0-CFC4-4F8D-BE7D-962A89A226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6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</a:t>
            </a:r>
            <a:r>
              <a:rPr lang="en-GB" dirty="0" err="1"/>
              <a:t>dynamikk</a:t>
            </a:r>
            <a:r>
              <a:rPr lang="en-GB" dirty="0"/>
              <a:t> I use/ops </a:t>
            </a:r>
            <a:r>
              <a:rPr lang="en-GB" dirty="0" err="1"/>
              <a:t>på</a:t>
            </a:r>
            <a:r>
              <a:rPr lang="en-GB" dirty="0"/>
              <a:t> AI/ML “</a:t>
            </a:r>
            <a:r>
              <a:rPr lang="en-GB" dirty="0" err="1"/>
              <a:t>natur</a:t>
            </a:r>
            <a:r>
              <a:rPr lang="en-GB" dirty="0"/>
              <a:t>” – </a:t>
            </a:r>
            <a:r>
              <a:rPr lang="en-GB" dirty="0" err="1"/>
              <a:t>ikke</a:t>
            </a:r>
            <a:r>
              <a:rPr lang="en-GB" dirty="0"/>
              <a:t> trad. config </a:t>
            </a:r>
            <a:r>
              <a:rPr lang="en-GB" dirty="0" err="1"/>
              <a:t>mgt</a:t>
            </a:r>
            <a:endParaRPr lang="en-GB" dirty="0"/>
          </a:p>
          <a:p>
            <a:r>
              <a:rPr lang="en-GB" dirty="0"/>
              <a:t>To </a:t>
            </a:r>
            <a:r>
              <a:rPr lang="en-GB" dirty="0" err="1"/>
              <a:t>typer</a:t>
            </a:r>
            <a:r>
              <a:rPr lang="en-GB" dirty="0"/>
              <a:t> </a:t>
            </a:r>
            <a:r>
              <a:rPr lang="en-GB" dirty="0" err="1"/>
              <a:t>produkter</a:t>
            </a:r>
            <a:r>
              <a:rPr lang="en-GB" dirty="0"/>
              <a:t>: 1) under </a:t>
            </a:r>
            <a:r>
              <a:rPr lang="en-GB" dirty="0" err="1"/>
              <a:t>utvikling</a:t>
            </a:r>
            <a:r>
              <a:rPr lang="en-GB" dirty="0"/>
              <a:t>, 2) </a:t>
            </a:r>
            <a:r>
              <a:rPr lang="en-GB" dirty="0" err="1"/>
              <a:t>ferdige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64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særordning</a:t>
            </a:r>
            <a:r>
              <a:rPr lang="en-GB" dirty="0"/>
              <a:t> for Norge</a:t>
            </a:r>
          </a:p>
          <a:p>
            <a:r>
              <a:rPr lang="en-GB" dirty="0" err="1"/>
              <a:t>Danmark</a:t>
            </a:r>
            <a:r>
              <a:rPr lang="en-GB" dirty="0"/>
              <a:t>: </a:t>
            </a:r>
            <a:r>
              <a:rPr lang="en-GB" dirty="0" err="1"/>
              <a:t>igang</a:t>
            </a:r>
            <a:r>
              <a:rPr lang="en-GB" dirty="0"/>
              <a:t> m </a:t>
            </a:r>
            <a:r>
              <a:rPr lang="en-GB" dirty="0" err="1"/>
              <a:t>ordning</a:t>
            </a:r>
            <a:r>
              <a:rPr lang="en-GB" dirty="0"/>
              <a:t> for mental </a:t>
            </a:r>
            <a:r>
              <a:rPr lang="en-GB" dirty="0" err="1"/>
              <a:t>helse</a:t>
            </a:r>
            <a:r>
              <a:rPr lang="en-GB" dirty="0"/>
              <a:t>; App Checker for </a:t>
            </a:r>
            <a:r>
              <a:rPr lang="en-GB" dirty="0" err="1"/>
              <a:t>MindApps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15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Kost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nytte</a:t>
            </a:r>
            <a:r>
              <a:rPr lang="en-GB" dirty="0"/>
              <a:t> </a:t>
            </a:r>
            <a:r>
              <a:rPr lang="en-GB" dirty="0" err="1"/>
              <a:t>vurderinger</a:t>
            </a:r>
            <a:endParaRPr lang="en-GB" dirty="0"/>
          </a:p>
          <a:p>
            <a:r>
              <a:rPr lang="en-GB" dirty="0"/>
              <a:t>Bruker </a:t>
            </a:r>
            <a:r>
              <a:rPr lang="en-GB" dirty="0" err="1"/>
              <a:t>vennlighet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01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35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25538"/>
            <a:ext cx="11857565" cy="315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3" y="1605600"/>
            <a:ext cx="8593668" cy="70250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3601" y="4179682"/>
            <a:ext cx="11862000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3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334431" y="6508356"/>
            <a:ext cx="276467" cy="17934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6" name="SD_FLD_Author"/>
          <p:cNvSpPr txBox="1">
            <a:spLocks noChangeArrowheads="1"/>
          </p:cNvSpPr>
          <p:nvPr userDrawn="1"/>
        </p:nvSpPr>
        <p:spPr bwMode="auto">
          <a:xfrm>
            <a:off x="334431" y="3542827"/>
            <a:ext cx="8593670" cy="2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8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334433" y="3834426"/>
            <a:ext cx="8593668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DocumentNumber"/>
          <p:cNvSpPr txBox="1">
            <a:spLocks noChangeArrowheads="1"/>
          </p:cNvSpPr>
          <p:nvPr userDrawn="1"/>
        </p:nvSpPr>
        <p:spPr bwMode="auto">
          <a:xfrm>
            <a:off x="1886137" y="6508356"/>
            <a:ext cx="4109851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8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0" name="SD_FLD_BusinessAreaName"/>
          <p:cNvSpPr/>
          <p:nvPr userDrawn="1"/>
        </p:nvSpPr>
        <p:spPr>
          <a:xfrm>
            <a:off x="334431" y="1360800"/>
            <a:ext cx="8593669" cy="20912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34962" y="2420888"/>
            <a:ext cx="8593137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2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67200"/>
            <a:ext cx="11856000" cy="464343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56069"/>
            <a:ext cx="11861800" cy="257369"/>
          </a:xfrm>
          <a:solidFill>
            <a:schemeClr val="bg1">
              <a:alpha val="70000"/>
            </a:schemeClr>
          </a:solidFill>
        </p:spPr>
        <p:txBody>
          <a:bodyPr wrap="square" lIns="334800" tIns="36000" rIns="334800" bIns="3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8413"/>
            <a:ext cx="11856640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able Placeholder 11">
            <a:extLst>
              <a:ext uri="{FF2B5EF4-FFF2-40B4-BE49-F238E27FC236}">
                <a16:creationId xmlns:a16="http://schemas.microsoft.com/office/drawing/2014/main" id="{2C46DE60-69E8-4524-B675-3EBD90039E2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0" y="5796519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4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412C1D-AC81-4F31-9EE1-E1F8DAC2A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9200"/>
            <a:ext cx="11861800" cy="5652000"/>
          </a:xfrm>
          <a:custGeom>
            <a:avLst/>
            <a:gdLst>
              <a:gd name="connsiteX0" fmla="*/ 0 w 11861800"/>
              <a:gd name="connsiteY0" fmla="*/ 0 h 5356187"/>
              <a:gd name="connsiteX1" fmla="*/ 11861800 w 11861800"/>
              <a:gd name="connsiteY1" fmla="*/ 0 h 5356187"/>
              <a:gd name="connsiteX2" fmla="*/ 11861800 w 11861800"/>
              <a:gd name="connsiteY2" fmla="*/ 1088368 h 5356187"/>
              <a:gd name="connsiteX3" fmla="*/ 11856000 w 11861800"/>
              <a:gd name="connsiteY3" fmla="*/ 1088368 h 5356187"/>
              <a:gd name="connsiteX4" fmla="*/ 11856000 w 11861800"/>
              <a:gd name="connsiteY4" fmla="*/ 5356187 h 5356187"/>
              <a:gd name="connsiteX5" fmla="*/ 0 w 11861800"/>
              <a:gd name="connsiteY5" fmla="*/ 5356187 h 5356187"/>
              <a:gd name="connsiteX6" fmla="*/ 0 w 11861800"/>
              <a:gd name="connsiteY6" fmla="*/ 1088368 h 5356187"/>
              <a:gd name="connsiteX7" fmla="*/ 0 w 11861800"/>
              <a:gd name="connsiteY7" fmla="*/ 676500 h 53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1800" h="5356187">
                <a:moveTo>
                  <a:pt x="0" y="0"/>
                </a:moveTo>
                <a:lnTo>
                  <a:pt x="11861800" y="0"/>
                </a:lnTo>
                <a:lnTo>
                  <a:pt x="11861800" y="1088368"/>
                </a:lnTo>
                <a:lnTo>
                  <a:pt x="11856000" y="1088368"/>
                </a:lnTo>
                <a:lnTo>
                  <a:pt x="11856000" y="5356187"/>
                </a:lnTo>
                <a:lnTo>
                  <a:pt x="0" y="5356187"/>
                </a:lnTo>
                <a:lnTo>
                  <a:pt x="0" y="1088368"/>
                </a:lnTo>
                <a:lnTo>
                  <a:pt x="0" y="6765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6200"/>
            <a:ext cx="8928100" cy="1107026"/>
          </a:xfrm>
          <a:solidFill>
            <a:schemeClr val="accent4">
              <a:alpha val="80000"/>
            </a:schemeClr>
          </a:solidFill>
        </p:spPr>
        <p:txBody>
          <a:bodyPr lIns="334800" tIns="334800" rIns="540000" bIns="334800" anchor="t" anchorCtr="0">
            <a:sp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796519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30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412C1D-AC81-4F31-9EE1-E1F8DAC2A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9200"/>
            <a:ext cx="11861800" cy="5652000"/>
          </a:xfrm>
          <a:custGeom>
            <a:avLst/>
            <a:gdLst>
              <a:gd name="connsiteX0" fmla="*/ 0 w 11861800"/>
              <a:gd name="connsiteY0" fmla="*/ 0 h 5356187"/>
              <a:gd name="connsiteX1" fmla="*/ 11861800 w 11861800"/>
              <a:gd name="connsiteY1" fmla="*/ 0 h 5356187"/>
              <a:gd name="connsiteX2" fmla="*/ 11861800 w 11861800"/>
              <a:gd name="connsiteY2" fmla="*/ 1088368 h 5356187"/>
              <a:gd name="connsiteX3" fmla="*/ 11856000 w 11861800"/>
              <a:gd name="connsiteY3" fmla="*/ 1088368 h 5356187"/>
              <a:gd name="connsiteX4" fmla="*/ 11856000 w 11861800"/>
              <a:gd name="connsiteY4" fmla="*/ 5356187 h 5356187"/>
              <a:gd name="connsiteX5" fmla="*/ 0 w 11861800"/>
              <a:gd name="connsiteY5" fmla="*/ 5356187 h 5356187"/>
              <a:gd name="connsiteX6" fmla="*/ 0 w 11861800"/>
              <a:gd name="connsiteY6" fmla="*/ 1088368 h 5356187"/>
              <a:gd name="connsiteX7" fmla="*/ 0 w 11861800"/>
              <a:gd name="connsiteY7" fmla="*/ 676500 h 53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1800" h="5356187">
                <a:moveTo>
                  <a:pt x="0" y="0"/>
                </a:moveTo>
                <a:lnTo>
                  <a:pt x="11861800" y="0"/>
                </a:lnTo>
                <a:lnTo>
                  <a:pt x="11861800" y="1088368"/>
                </a:lnTo>
                <a:lnTo>
                  <a:pt x="11856000" y="1088368"/>
                </a:lnTo>
                <a:lnTo>
                  <a:pt x="11856000" y="5356187"/>
                </a:lnTo>
                <a:lnTo>
                  <a:pt x="0" y="5356187"/>
                </a:lnTo>
                <a:lnTo>
                  <a:pt x="0" y="1088368"/>
                </a:lnTo>
                <a:lnTo>
                  <a:pt x="0" y="6765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796519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5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11857565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262573"/>
            <a:ext cx="11234175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319536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430" y="3518053"/>
            <a:ext cx="8593669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0" y="3803626"/>
            <a:ext cx="8593669" cy="27688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430" y="4080506"/>
            <a:ext cx="8593669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4434" y="5769261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885" y="4869160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4DC3E0-F7AD-4156-9AC3-7521913560CB}"/>
              </a:ext>
            </a:extLst>
          </p:cNvPr>
          <p:cNvSpPr txBox="1">
            <a:spLocks/>
          </p:cNvSpPr>
          <p:nvPr userDrawn="1"/>
        </p:nvSpPr>
        <p:spPr>
          <a:xfrm>
            <a:off x="7464152" y="5446066"/>
            <a:ext cx="4380845" cy="4673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 trademarks DNV GL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DNV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the Horizon Graphic and Det Norske Veritas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GB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are the properties of companies in the Det Norske Veritas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4432" y="1268413"/>
            <a:ext cx="11522209" cy="46450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25538"/>
            <a:ext cx="11857567" cy="347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2" y="1728000"/>
            <a:ext cx="1109016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503543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20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19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BusinessAreaName"/>
          <p:cNvSpPr/>
          <p:nvPr userDrawn="1"/>
        </p:nvSpPr>
        <p:spPr>
          <a:xfrm>
            <a:off x="334431" y="1360800"/>
            <a:ext cx="8593669" cy="20912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26596"/>
            <a:ext cx="11857565" cy="2970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4121994"/>
            <a:ext cx="11857038" cy="1791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2" y="4719836"/>
            <a:ext cx="11090160" cy="1037283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101673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4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0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SD_FLD_BusinessAreaName"/>
          <p:cNvSpPr/>
          <p:nvPr userDrawn="1"/>
        </p:nvSpPr>
        <p:spPr>
          <a:xfrm>
            <a:off x="334431" y="4352300"/>
            <a:ext cx="8593669" cy="20912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125538"/>
            <a:ext cx="11857037" cy="266269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810227"/>
            <a:ext cx="11857565" cy="2103211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3" y="4190400"/>
            <a:ext cx="8593668" cy="736833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3798614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5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886137" y="6508356"/>
            <a:ext cx="4109851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8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334433" y="5660878"/>
            <a:ext cx="8593668" cy="2525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Author"/>
          <p:cNvSpPr txBox="1">
            <a:spLocks noChangeArrowheads="1"/>
          </p:cNvSpPr>
          <p:nvPr userDrawn="1"/>
        </p:nvSpPr>
        <p:spPr bwMode="auto">
          <a:xfrm>
            <a:off x="334431" y="5409220"/>
            <a:ext cx="8593670" cy="2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4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334431" y="3944453"/>
            <a:ext cx="8593669" cy="20912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34431" y="5039166"/>
            <a:ext cx="859367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0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49"/>
            <a:ext cx="11857565" cy="5650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794703"/>
            <a:ext cx="1185600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49"/>
            <a:ext cx="11856000" cy="565027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796000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1" y="1268414"/>
            <a:ext cx="5659969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268414"/>
            <a:ext cx="5657454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970248"/>
            <a:ext cx="5659967" cy="575287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187" y="970248"/>
            <a:ext cx="5657453" cy="5760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34431" y="1627201"/>
            <a:ext cx="5659969" cy="42862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627201"/>
            <a:ext cx="5657454" cy="42862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1" b="-44689"/>
          <a:stretch/>
        </p:blipFill>
        <p:spPr bwMode="auto">
          <a:xfrm>
            <a:off x="-1" y="6202575"/>
            <a:ext cx="11856377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77" r:id="rId12"/>
    <p:sldLayoutId id="2147483675" r:id="rId13"/>
    <p:sldLayoutId id="2147483676" r:id="rId14"/>
    <p:sldLayoutId id="2147483654" r:id="rId15"/>
    <p:sldLayoutId id="2147483655" r:id="rId16"/>
    <p:sldLayoutId id="2147483667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orient="horz" pos="4160" userDrawn="1">
          <p15:clr>
            <a:srgbClr val="F26B43"/>
          </p15:clr>
        </p15:guide>
        <p15:guide id="3" orient="horz" pos="848" userDrawn="1">
          <p15:clr>
            <a:srgbClr val="F26B43"/>
          </p15:clr>
        </p15:guide>
        <p15:guide id="4" orient="horz" pos="800" userDrawn="1">
          <p15:clr>
            <a:srgbClr val="F26B43"/>
          </p15:clr>
        </p15:guide>
        <p15:guide id="5" orient="horz" pos="3728" userDrawn="1">
          <p15:clr>
            <a:srgbClr val="F26B43"/>
          </p15:clr>
        </p15:guide>
        <p15:guide id="6" pos="1928" userDrawn="1">
          <p15:clr>
            <a:srgbClr val="F26B43"/>
          </p15:clr>
        </p15:guide>
        <p15:guide id="7" pos="208" userDrawn="1">
          <p15:clr>
            <a:srgbClr val="F26B43"/>
          </p15:clr>
        </p15:guide>
        <p15:guide id="8" pos="7472" userDrawn="1">
          <p15:clr>
            <a:srgbClr val="F26B43"/>
          </p15:clr>
        </p15:guide>
        <p15:guide id="9" pos="5752" userDrawn="1">
          <p15:clr>
            <a:srgbClr val="F26B43"/>
          </p15:clr>
        </p15:guide>
        <p15:guide id="10" pos="5624" userDrawn="1">
          <p15:clr>
            <a:srgbClr val="F26B43"/>
          </p15:clr>
        </p15:guide>
        <p15:guide id="11" pos="3904" userDrawn="1">
          <p15:clr>
            <a:srgbClr val="F26B43"/>
          </p15:clr>
        </p15:guide>
        <p15:guide id="12" pos="3776" userDrawn="1">
          <p15:clr>
            <a:srgbClr val="F26B43"/>
          </p15:clr>
        </p15:guide>
        <p15:guide id="13" pos="2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1" b="-44689"/>
          <a:stretch/>
        </p:blipFill>
        <p:spPr bwMode="auto">
          <a:xfrm>
            <a:off x="-1" y="6202575"/>
            <a:ext cx="11856377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610899" y="6508357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800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A90D-3358-4193-B66C-D7649087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Gordisk</a:t>
            </a:r>
            <a:r>
              <a:rPr lang="en-GB" dirty="0"/>
              <a:t> objective/scope statement - health apps approval scheme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0C59-8423-4385-B2D9-86B0B10B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32925"/>
            <a:ext cx="11522208" cy="464434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The objective of the initiative is to develop a national/Nordic assurance framework such that individual users, healthcare professionals and key stakeholders can trust that </a:t>
            </a:r>
            <a:r>
              <a:rPr lang="nb-NO" u="sng" dirty="0"/>
              <a:t>health and wellbeing mobile apps</a:t>
            </a:r>
            <a:r>
              <a:rPr lang="nb-NO" dirty="0"/>
              <a:t> have been assessed to be clinically and technically safe, secure and stable to use, as well as meeting relevant regulations and standards.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 secondary objective is that this initiative will provide predictability in requirements for </a:t>
            </a:r>
            <a:r>
              <a:rPr lang="nb-NO"/>
              <a:t>producers  </a:t>
            </a:r>
            <a:r>
              <a:rPr lang="nb-NO" dirty="0"/>
              <a:t>and streamline the market access and uptake of health and wellbeing apps through a risk based assurance scheme.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GB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AFD14-C955-4B3A-9808-8F1D4D45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E1A5-FA8B-48F4-BA5F-47C4E1CF5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02" y="3933056"/>
            <a:ext cx="3710186" cy="21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3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A443-CE8E-4B50-ACA8-722C03BE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godkjenningsordning</a:t>
            </a:r>
            <a:r>
              <a:rPr lang="en-GB" dirty="0"/>
              <a:t> som..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B1D93-B59C-486C-9C18-C07A9046A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1" y="1124745"/>
            <a:ext cx="5657455" cy="2376264"/>
          </a:xfrm>
        </p:spPr>
        <p:txBody>
          <a:bodyPr/>
          <a:lstStyle/>
          <a:p>
            <a:r>
              <a:rPr lang="en-GB" sz="1400" dirty="0"/>
              <a:t>Holder </a:t>
            </a:r>
            <a:r>
              <a:rPr lang="en-GB" sz="1400" dirty="0" err="1"/>
              <a:t>orden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skogen</a:t>
            </a:r>
            <a:r>
              <a:rPr lang="en-GB" sz="1400" dirty="0"/>
              <a:t> </a:t>
            </a:r>
            <a:r>
              <a:rPr lang="en-GB" sz="1400" dirty="0" err="1"/>
              <a:t>av</a:t>
            </a:r>
            <a:r>
              <a:rPr lang="en-GB" sz="1400" dirty="0"/>
              <a:t> </a:t>
            </a:r>
            <a:r>
              <a:rPr lang="en-GB" sz="1400" dirty="0" err="1"/>
              <a:t>digitale</a:t>
            </a:r>
            <a:r>
              <a:rPr lang="en-GB" sz="1400" dirty="0"/>
              <a:t> </a:t>
            </a:r>
            <a:r>
              <a:rPr lang="en-GB" sz="1400" dirty="0" err="1"/>
              <a:t>helseverktøy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som</a:t>
            </a:r>
            <a:r>
              <a:rPr lang="en-GB" sz="1400" dirty="0"/>
              <a:t> </a:t>
            </a:r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tydelig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hensikter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krav</a:t>
            </a:r>
            <a:endParaRPr lang="en-GB" sz="1400" dirty="0"/>
          </a:p>
          <a:p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effektiv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intuitiv</a:t>
            </a:r>
            <a:r>
              <a:rPr lang="en-GB" sz="1400" dirty="0"/>
              <a:t> digital </a:t>
            </a:r>
            <a:r>
              <a:rPr lang="en-GB" sz="1400" dirty="0" err="1"/>
              <a:t>tjeneste</a:t>
            </a:r>
            <a:endParaRPr lang="en-GB" sz="1400" dirty="0"/>
          </a:p>
          <a:p>
            <a:pPr lvl="1"/>
            <a:r>
              <a:rPr lang="en-GB" sz="1400" dirty="0" err="1"/>
              <a:t>Mest</a:t>
            </a:r>
            <a:r>
              <a:rPr lang="en-GB" sz="1400" dirty="0"/>
              <a:t> </a:t>
            </a:r>
            <a:r>
              <a:rPr lang="en-GB" sz="1400" dirty="0" err="1"/>
              <a:t>mulig</a:t>
            </a:r>
            <a:r>
              <a:rPr lang="en-GB" sz="1400" dirty="0"/>
              <a:t> </a:t>
            </a:r>
            <a:r>
              <a:rPr lang="en-GB" sz="1400" dirty="0" err="1"/>
              <a:t>selvbetjent</a:t>
            </a:r>
            <a:r>
              <a:rPr lang="en-GB" sz="1400" dirty="0"/>
              <a:t>: “</a:t>
            </a:r>
            <a:r>
              <a:rPr lang="en-GB" sz="1400" dirty="0" err="1"/>
              <a:t>selvangivelse</a:t>
            </a:r>
            <a:r>
              <a:rPr lang="en-GB" sz="1400" dirty="0"/>
              <a:t>” med </a:t>
            </a:r>
            <a:r>
              <a:rPr lang="en-GB" sz="1400" dirty="0" err="1"/>
              <a:t>bevisføring</a:t>
            </a:r>
            <a:endParaRPr lang="en-GB" sz="1400" dirty="0"/>
          </a:p>
          <a:p>
            <a:r>
              <a:rPr lang="en-GB" sz="1400" dirty="0" err="1"/>
              <a:t>Møter</a:t>
            </a:r>
            <a:r>
              <a:rPr lang="en-GB" sz="1400" dirty="0"/>
              <a:t> </a:t>
            </a:r>
            <a:r>
              <a:rPr lang="en-GB" sz="1400" dirty="0" err="1"/>
              <a:t>behov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gir</a:t>
            </a:r>
            <a:r>
              <a:rPr lang="en-GB" sz="1400" dirty="0"/>
              <a:t> </a:t>
            </a:r>
            <a:r>
              <a:rPr lang="en-GB" sz="1400" dirty="0" err="1"/>
              <a:t>trygghet</a:t>
            </a:r>
            <a:r>
              <a:rPr lang="en-GB" sz="1400" dirty="0"/>
              <a:t> for </a:t>
            </a:r>
            <a:r>
              <a:rPr lang="en-GB" sz="1400" dirty="0" err="1"/>
              <a:t>spesialister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brukere</a:t>
            </a:r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0A48-8BED-4777-872D-993635D0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718367B-FDC9-4DB4-A9FA-E3F95088D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186" y="1124744"/>
            <a:ext cx="5657454" cy="2160586"/>
          </a:xfrm>
        </p:spPr>
        <p:txBody>
          <a:bodyPr/>
          <a:lstStyle/>
          <a:p>
            <a:r>
              <a:rPr lang="en-GB" sz="1400" dirty="0" err="1"/>
              <a:t>Gir</a:t>
            </a:r>
            <a:r>
              <a:rPr lang="en-GB" sz="1400" dirty="0"/>
              <a:t> </a:t>
            </a:r>
            <a:r>
              <a:rPr lang="en-GB" sz="1400" dirty="0" err="1"/>
              <a:t>forutsigbarhet</a:t>
            </a:r>
            <a:r>
              <a:rPr lang="en-GB" sz="1400" dirty="0"/>
              <a:t> for </a:t>
            </a:r>
            <a:r>
              <a:rPr lang="en-GB" sz="1400" dirty="0" err="1"/>
              <a:t>leverandører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kjøpere</a:t>
            </a:r>
            <a:endParaRPr lang="en-GB" sz="1400" dirty="0"/>
          </a:p>
          <a:p>
            <a:r>
              <a:rPr lang="en-GB" sz="1400" dirty="0" err="1"/>
              <a:t>Tiltrekker</a:t>
            </a:r>
            <a:r>
              <a:rPr lang="en-GB" sz="1400" dirty="0"/>
              <a:t> de </a:t>
            </a:r>
            <a:r>
              <a:rPr lang="en-GB" sz="1400" dirty="0" err="1"/>
              <a:t>beste</a:t>
            </a:r>
            <a:r>
              <a:rPr lang="en-GB" sz="1400" dirty="0"/>
              <a:t> </a:t>
            </a:r>
            <a:r>
              <a:rPr lang="en-GB" sz="1400" dirty="0" err="1"/>
              <a:t>apper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aktører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 “</a:t>
            </a:r>
            <a:r>
              <a:rPr lang="en-GB" sz="1400" dirty="0" err="1"/>
              <a:t>vår</a:t>
            </a:r>
            <a:r>
              <a:rPr lang="en-GB" sz="1400" dirty="0"/>
              <a:t> </a:t>
            </a:r>
            <a:r>
              <a:rPr lang="en-GB" sz="1400" dirty="0" err="1"/>
              <a:t>markedsplass</a:t>
            </a:r>
            <a:r>
              <a:rPr lang="en-GB" sz="1400" dirty="0"/>
              <a:t>”</a:t>
            </a:r>
          </a:p>
          <a:p>
            <a:r>
              <a:rPr lang="en-GB" sz="1400" dirty="0" err="1"/>
              <a:t>Ivaretar</a:t>
            </a:r>
            <a:r>
              <a:rPr lang="en-GB" sz="1400" dirty="0"/>
              <a:t> </a:t>
            </a:r>
            <a:r>
              <a:rPr lang="en-GB" sz="1400" dirty="0" err="1"/>
              <a:t>krav</a:t>
            </a:r>
            <a:r>
              <a:rPr lang="en-GB" sz="1400" dirty="0"/>
              <a:t> </a:t>
            </a:r>
            <a:r>
              <a:rPr lang="en-GB" sz="1400" dirty="0" err="1"/>
              <a:t>fra</a:t>
            </a:r>
            <a:r>
              <a:rPr lang="en-GB" sz="1400" dirty="0"/>
              <a:t> </a:t>
            </a:r>
            <a:r>
              <a:rPr lang="en-GB" sz="1400" dirty="0" err="1"/>
              <a:t>myndigheter</a:t>
            </a:r>
            <a:r>
              <a:rPr lang="en-GB" sz="1400" dirty="0"/>
              <a:t>, </a:t>
            </a:r>
            <a:r>
              <a:rPr lang="en-GB" sz="1400" dirty="0" err="1"/>
              <a:t>forvaltere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andre</a:t>
            </a:r>
            <a:r>
              <a:rPr lang="en-GB" sz="1400" dirty="0"/>
              <a:t> </a:t>
            </a:r>
            <a:r>
              <a:rPr lang="en-GB" sz="1400" dirty="0" err="1"/>
              <a:t>interessenter</a:t>
            </a:r>
            <a:endParaRPr lang="en-GB" sz="1400" dirty="0"/>
          </a:p>
          <a:p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sikkert</a:t>
            </a:r>
            <a:r>
              <a:rPr lang="en-GB" sz="1400" dirty="0"/>
              <a:t> </a:t>
            </a:r>
            <a:r>
              <a:rPr lang="en-GB" sz="1400" dirty="0" err="1"/>
              <a:t>tilgjengelig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nødvendige</a:t>
            </a:r>
            <a:r>
              <a:rPr lang="en-GB" sz="1400" dirty="0"/>
              <a:t> </a:t>
            </a:r>
            <a:r>
              <a:rPr lang="en-GB" sz="1400" dirty="0" err="1"/>
              <a:t>plattformer</a:t>
            </a:r>
            <a:endParaRPr lang="en-GB" sz="1400" dirty="0"/>
          </a:p>
          <a:p>
            <a:endParaRPr lang="en-GB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DCB2E55-05DB-4631-896A-071E2A4ADB2F}"/>
              </a:ext>
            </a:extLst>
          </p:cNvPr>
          <p:cNvSpPr txBox="1">
            <a:spLocks/>
          </p:cNvSpPr>
          <p:nvPr/>
        </p:nvSpPr>
        <p:spPr>
          <a:xfrm>
            <a:off x="334431" y="7642148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07366-CB75-4AA8-9E5B-928B849F427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B2AEB4-BBEA-4E1D-8741-18E0086ED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850487"/>
            <a:ext cx="9450613" cy="334030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9561FBF-29FD-4D6D-92BE-82CC8B46AD64}"/>
              </a:ext>
            </a:extLst>
          </p:cNvPr>
          <p:cNvSpPr/>
          <p:nvPr/>
        </p:nvSpPr>
        <p:spPr>
          <a:xfrm>
            <a:off x="4601397" y="2636912"/>
            <a:ext cx="3384376" cy="312973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0420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1EC7-25C3-495A-B6F5-938A6B65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</p:spPr>
        <p:txBody>
          <a:bodyPr anchor="b">
            <a:normAutofit/>
          </a:bodyPr>
          <a:lstStyle/>
          <a:p>
            <a:r>
              <a:rPr lang="en-GB" dirty="0"/>
              <a:t>..passer inn i det store </a:t>
            </a:r>
            <a:r>
              <a:rPr lang="en-GB" dirty="0" err="1"/>
              <a:t>bildet</a:t>
            </a:r>
            <a:r>
              <a:rPr lang="en-GB" dirty="0"/>
              <a:t>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B472AA1-E093-4627-9998-17A63B209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732" y="1268760"/>
            <a:ext cx="2411500" cy="266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F06097-CD63-4472-BC71-8A0494CE2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188" y="1268414"/>
            <a:ext cx="5657454" cy="4645024"/>
          </a:xfrm>
        </p:spPr>
        <p:txBody>
          <a:bodyPr/>
          <a:lstStyle/>
          <a:p>
            <a:r>
              <a:rPr lang="en-GB" sz="1800" dirty="0"/>
              <a:t>MDR/IVDR </a:t>
            </a:r>
            <a:r>
              <a:rPr lang="en-GB" sz="1800" dirty="0" err="1"/>
              <a:t>og</a:t>
            </a:r>
            <a:r>
              <a:rPr lang="en-GB" sz="1800" dirty="0"/>
              <a:t> CE </a:t>
            </a:r>
            <a:r>
              <a:rPr lang="en-GB" sz="1800" dirty="0" err="1"/>
              <a:t>merking</a:t>
            </a:r>
            <a:endParaRPr lang="en-GB" sz="1800" dirty="0"/>
          </a:p>
          <a:p>
            <a:r>
              <a:rPr lang="en-US" sz="1800" dirty="0"/>
              <a:t>AI/ML/prognosis/prediction software</a:t>
            </a:r>
          </a:p>
          <a:p>
            <a:r>
              <a:rPr lang="en-US" sz="1800" dirty="0" err="1"/>
              <a:t>Informasjonssikkerhet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personvern</a:t>
            </a:r>
            <a:endParaRPr lang="en-US" sz="1800" dirty="0"/>
          </a:p>
          <a:p>
            <a:pPr lvl="1"/>
            <a:r>
              <a:rPr lang="en-US" sz="1800" dirty="0"/>
              <a:t>GDPR, ISO 27001 / </a:t>
            </a:r>
            <a:r>
              <a:rPr lang="en-US" sz="1800" dirty="0" err="1"/>
              <a:t>Normen</a:t>
            </a:r>
            <a:endParaRPr lang="en-US" sz="1800" dirty="0"/>
          </a:p>
          <a:p>
            <a:endParaRPr lang="en-GB" sz="1800" dirty="0"/>
          </a:p>
          <a:p>
            <a:r>
              <a:rPr lang="en-GB" sz="1800" dirty="0" err="1"/>
              <a:t>Må</a:t>
            </a:r>
            <a:r>
              <a:rPr lang="en-GB" sz="1800" dirty="0"/>
              <a:t> </a:t>
            </a:r>
            <a:r>
              <a:rPr lang="en-GB" sz="1800" dirty="0" err="1"/>
              <a:t>samvirke</a:t>
            </a:r>
            <a:r>
              <a:rPr lang="en-GB" sz="1800" dirty="0"/>
              <a:t> med </a:t>
            </a:r>
            <a:r>
              <a:rPr lang="en-GB" sz="1800" dirty="0" err="1"/>
              <a:t>andre</a:t>
            </a:r>
            <a:r>
              <a:rPr lang="en-GB" sz="1800" dirty="0"/>
              <a:t> </a:t>
            </a:r>
            <a:r>
              <a:rPr lang="en-GB" sz="1800" dirty="0" err="1"/>
              <a:t>tilsvarende</a:t>
            </a:r>
            <a:r>
              <a:rPr lang="en-GB" sz="1800" dirty="0"/>
              <a:t> </a:t>
            </a:r>
            <a:r>
              <a:rPr lang="en-GB" sz="1800" dirty="0" err="1"/>
              <a:t>godkjenningsordninger</a:t>
            </a:r>
            <a:r>
              <a:rPr lang="en-GB" sz="1800" dirty="0"/>
              <a:t> for Norden, Europa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resten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verden</a:t>
            </a:r>
            <a:endParaRPr lang="en-US" sz="1800" b="1" dirty="0"/>
          </a:p>
          <a:p>
            <a:r>
              <a:rPr lang="en-US" sz="1800" b="1" dirty="0"/>
              <a:t>mHealth</a:t>
            </a:r>
            <a:r>
              <a:rPr lang="en-US" sz="1800" dirty="0"/>
              <a:t> </a:t>
            </a:r>
            <a:r>
              <a:rPr lang="en-US" sz="1800" dirty="0" err="1"/>
              <a:t>rammeverk</a:t>
            </a:r>
            <a:r>
              <a:rPr lang="en-US" sz="1800" dirty="0"/>
              <a:t> I Europa</a:t>
            </a:r>
          </a:p>
          <a:p>
            <a:r>
              <a:rPr lang="en-US" sz="1800" dirty="0"/>
              <a:t>Germany: German Doctors To Prescribe Health Apps in ‘World First’ </a:t>
            </a:r>
          </a:p>
          <a:p>
            <a:r>
              <a:rPr lang="en-US" sz="1800" dirty="0"/>
              <a:t>Denmark: App Checker for </a:t>
            </a:r>
            <a:r>
              <a:rPr lang="en-US" sz="1800" dirty="0" err="1"/>
              <a:t>MindApps</a:t>
            </a:r>
            <a:endParaRPr lang="en-US" sz="1800" dirty="0"/>
          </a:p>
          <a:p>
            <a:r>
              <a:rPr lang="en-US" sz="1800" dirty="0"/>
              <a:t>UK: NHS apps library and technical assessment</a:t>
            </a: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D4938-91EB-4EF7-9B98-BF49355A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1" y="6508356"/>
            <a:ext cx="276467" cy="17934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95397-EE27-486E-9C9C-467ADA04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0" y="1268414"/>
            <a:ext cx="2697590" cy="1926850"/>
          </a:xfrm>
          <a:prstGeom prst="rect">
            <a:avLst/>
          </a:prstGeom>
        </p:spPr>
      </p:pic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4420C0E0-CFC4-4F8D-BE7D-962A89A22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383" y="4130737"/>
            <a:ext cx="2705522" cy="180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AA6C2-5CC7-4570-B56F-A7C2ECA05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97" y="3312689"/>
            <a:ext cx="3039991" cy="2624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37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377-A326-4F7C-ACD9-ABCC777C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“Re-use with pride” UK/NHS technical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C3943-59A8-485D-A936-E8F0049E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FFD20-ED23-4403-8725-659C1A26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09" y="1124744"/>
            <a:ext cx="881948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18D0-97EC-4122-B809-A3E566AD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Aktiviteter</a:t>
            </a:r>
            <a:r>
              <a:rPr lang="en-GB" dirty="0"/>
              <a:t> for-</a:t>
            </a:r>
            <a:r>
              <a:rPr lang="en-GB" dirty="0" err="1"/>
              <a:t>prosjekt</a:t>
            </a:r>
            <a:r>
              <a:rPr lang="en-GB" dirty="0"/>
              <a:t> “</a:t>
            </a:r>
            <a:r>
              <a:rPr lang="en-GB" dirty="0" err="1"/>
              <a:t>godkjenning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helseapper</a:t>
            </a:r>
            <a:r>
              <a:rPr lang="en-GB" dirty="0"/>
              <a:t>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5A77C-A108-4E14-97EF-FB599417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D242F0-6AC7-4F68-9B36-CBDA973AF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81854"/>
              </p:ext>
            </p:extLst>
          </p:nvPr>
        </p:nvGraphicFramePr>
        <p:xfrm>
          <a:off x="334963" y="980728"/>
          <a:ext cx="11522076" cy="522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692">
                  <a:extLst>
                    <a:ext uri="{9D8B030D-6E8A-4147-A177-3AD203B41FA5}">
                      <a16:colId xmlns:a16="http://schemas.microsoft.com/office/drawing/2014/main" val="1212397248"/>
                    </a:ext>
                  </a:extLst>
                </a:gridCol>
                <a:gridCol w="3840692">
                  <a:extLst>
                    <a:ext uri="{9D8B030D-6E8A-4147-A177-3AD203B41FA5}">
                      <a16:colId xmlns:a16="http://schemas.microsoft.com/office/drawing/2014/main" val="708395097"/>
                    </a:ext>
                  </a:extLst>
                </a:gridCol>
                <a:gridCol w="3840692">
                  <a:extLst>
                    <a:ext uri="{9D8B030D-6E8A-4147-A177-3AD203B41FA5}">
                      <a16:colId xmlns:a16="http://schemas.microsoft.com/office/drawing/2014/main" val="1596782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Aktivitet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Beskrivelse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Bidragsytere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770797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Definere omfang og organisering av hovedprosjekt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Undersøke hvilke </a:t>
                      </a:r>
                      <a:r>
                        <a:rPr lang="nb-NO" sz="1200" b="1" dirty="0">
                          <a:effectLst/>
                        </a:rPr>
                        <a:t>kategorier helseverktøy </a:t>
                      </a:r>
                      <a:r>
                        <a:rPr lang="nb-NO" sz="1200" dirty="0">
                          <a:effectLst/>
                        </a:rPr>
                        <a:t>som bør omfattes av godkjenningsordningen.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DNV GL, NSCC, Bedrifts-partnere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5713029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Interessent-kartlegging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</a:rPr>
                        <a:t>Kartlegge interessenter </a:t>
                      </a:r>
                      <a:r>
                        <a:rPr lang="nb-NO" sz="1200" dirty="0">
                          <a:effectLst/>
                        </a:rPr>
                        <a:t>og beskrive interesse og </a:t>
                      </a:r>
                      <a:r>
                        <a:rPr lang="nb-NO" sz="1200" b="1" dirty="0">
                          <a:effectLst/>
                        </a:rPr>
                        <a:t>mulige bidrag </a:t>
                      </a:r>
                      <a:r>
                        <a:rPr lang="nb-NO" sz="1200" dirty="0">
                          <a:effectLst/>
                        </a:rPr>
                        <a:t>i hovedprosjekt og etter etablering av ordning.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DNV GL, NSCC, Bedrifts-partnere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25529844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Undersøke eksisterende ordninger og relevante standarder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Kartlegge </a:t>
                      </a:r>
                      <a:r>
                        <a:rPr lang="nb-NO" sz="1200" b="1" dirty="0">
                          <a:effectLst/>
                        </a:rPr>
                        <a:t>relevante eksisterende ordninger, relevante bransjeinitiativer og utviklingsprosjekter</a:t>
                      </a:r>
                      <a:r>
                        <a:rPr lang="nb-NO" sz="1200" dirty="0">
                          <a:effectLst/>
                        </a:rPr>
                        <a:t> for å lære av disse og sikre at godkjenningsregime i Norge er harmonisert med krav i relevante markeder (Europa, FDA, Asia).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DNV GL, NSCC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6802647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chemeClr val="accent3"/>
                          </a:solidFill>
                          <a:effectLst/>
                        </a:rPr>
                        <a:t>Definere kravkategorier</a:t>
                      </a:r>
                      <a:endParaRPr lang="nb-NO" sz="1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Beskrive </a:t>
                      </a:r>
                      <a:r>
                        <a:rPr lang="nb-NO" sz="1200" b="1" dirty="0">
                          <a:effectLst/>
                        </a:rPr>
                        <a:t>kategorier av krav </a:t>
                      </a:r>
                      <a:r>
                        <a:rPr lang="nb-NO" sz="1200" dirty="0">
                          <a:effectLst/>
                        </a:rPr>
                        <a:t>som bør inkluderes i den endelige godkjenningsordningen.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DNV GL, NSCC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541364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chemeClr val="accent3"/>
                          </a:solidFill>
                          <a:effectLst/>
                        </a:rPr>
                        <a:t>Utarbeide skisse for endelig ordning</a:t>
                      </a:r>
                      <a:endParaRPr lang="nb-NO" sz="1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Beskrive elementer som bør inkluderes i organisering av den endelige ordningen og mulig </a:t>
                      </a:r>
                      <a:r>
                        <a:rPr lang="nb-NO" sz="1200" b="1" dirty="0">
                          <a:effectLst/>
                        </a:rPr>
                        <a:t>forretningsmodell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DNV GL, NSCC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37329704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chemeClr val="accent3"/>
                          </a:solidFill>
                          <a:effectLst/>
                        </a:rPr>
                        <a:t>Risikovurdering</a:t>
                      </a:r>
                      <a:endParaRPr lang="nb-NO" sz="1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Risikovurdering av hovedprosjekt og endelig godkjenningsordning.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DNV GL, NSCC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25514543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chemeClr val="accent3"/>
                          </a:solidFill>
                          <a:effectLst/>
                        </a:rPr>
                        <a:t>Strategi for å sikre finansiering av hovedprosjekt</a:t>
                      </a:r>
                      <a:endParaRPr lang="nb-NO" sz="11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Utarbeide budsjett for hovedprosjekt og gå i dialog med ulike mulige finansiører av hovedprosjektet/Nordisk samarbeidsprosjekt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DNV GL, NSCC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3402811"/>
                  </a:ext>
                </a:extLst>
              </a:tr>
              <a:tr h="376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accent3"/>
                          </a:solidFill>
                          <a:effectLst/>
                        </a:rPr>
                        <a:t>Harmonisering/koordinering med nasjonalt prosjekt</a:t>
                      </a:r>
                      <a:endParaRPr lang="nb-NO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200" dirty="0">
                          <a:effectLst/>
                        </a:rPr>
                        <a:t>Helsenorge-plattformen</a:t>
                      </a:r>
                      <a:endParaRPr lang="nb-NO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NHN, NSCC, DNV GL, Bedrifts-partnere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74817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6529"/>
      </p:ext>
    </p:extLst>
  </p:cSld>
  <p:clrMapOvr>
    <a:masterClrMapping/>
  </p:clrMapOvr>
</p:sld>
</file>

<file path=ppt/theme/theme1.xml><?xml version="1.0" encoding="utf-8"?>
<a:theme xmlns:a="http://schemas.openxmlformats.org/drawingml/2006/main" name="DNV GL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5A148124-3855-48D8-91C6-A285E9244469}" vid="{015FD0F9-12CD-4BDB-9B42-DA036B75F283}"/>
    </a:ext>
  </a:extLst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NV GL PowerPoint template 16-9 company wide.potx" id="{5A148124-3855-48D8-91C6-A285E9244469}" vid="{7B9FB55C-ADED-4A84-B022-AF8B1E7D4A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0D5D40EBBCBB47A2251ABC5A63CEDC" ma:contentTypeVersion="11" ma:contentTypeDescription="Opprett et nytt dokument." ma:contentTypeScope="" ma:versionID="801ac889f046584f9425ba3d0c7d8cb1">
  <xsd:schema xmlns:xsd="http://www.w3.org/2001/XMLSchema" xmlns:xs="http://www.w3.org/2001/XMLSchema" xmlns:p="http://schemas.microsoft.com/office/2006/metadata/properties" xmlns:ns2="293a03b6-48d1-4db9-871b-e6713df78fa2" xmlns:ns3="b1dd4186-26b3-4e2c-83f5-8127ecd1ed23" targetNamespace="http://schemas.microsoft.com/office/2006/metadata/properties" ma:root="true" ma:fieldsID="e49c868aa74f7013bdaf84dac58b29db" ns2:_="" ns3:_="">
    <xsd:import namespace="293a03b6-48d1-4db9-871b-e6713df78fa2"/>
    <xsd:import namespace="b1dd4186-26b3-4e2c-83f5-8127ecd1e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a03b6-48d1-4db9-871b-e6713df78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d4186-26b3-4e2c-83f5-8127ecd1ed2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657E25-ADC7-47ED-A8B7-D03DBBEEA86C}"/>
</file>

<file path=customXml/itemProps2.xml><?xml version="1.0" encoding="utf-8"?>
<ds:datastoreItem xmlns:ds="http://schemas.openxmlformats.org/officeDocument/2006/customXml" ds:itemID="{041D339E-9F2D-4C9A-BEAD-DD729D9E4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5C4A1-B34D-411D-A672-700891BB3E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528</Words>
  <Application>Microsoft Office PowerPoint</Application>
  <PresentationFormat>Widescreen</PresentationFormat>
  <Paragraphs>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Wingdings 2</vt:lpstr>
      <vt:lpstr>DNV GL template</vt:lpstr>
      <vt:lpstr>Agenda</vt:lpstr>
      <vt:lpstr>Gordisk objective/scope statement - health apps approval scheme </vt:lpstr>
      <vt:lpstr>En godkjenningsordning som..</vt:lpstr>
      <vt:lpstr>..passer inn i det store bildet.</vt:lpstr>
      <vt:lpstr>“Re-use with pride” UK/NHS technical assessment</vt:lpstr>
      <vt:lpstr>Aktiviteter for-prosjekt “godkjenning av helseapper”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GORDISK objective/scope statement</dc:title>
  <dc:creator>Myrvang, Petter</dc:creator>
  <cp:lastModifiedBy>Myrvang, Petter</cp:lastModifiedBy>
  <cp:revision>6</cp:revision>
  <dcterms:created xsi:type="dcterms:W3CDTF">2020-10-05T11:52:37Z</dcterms:created>
  <dcterms:modified xsi:type="dcterms:W3CDTF">2020-10-19T12:33:23Z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0x010100390D5D40EBBCBB47A2251ABC5A63CEDC</vt:lpwstr>
  </property>
</Properties>
</file>