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7" r:id="rId2"/>
    <p:sldId id="268" r:id="rId3"/>
    <p:sldId id="273" r:id="rId4"/>
    <p:sldId id="311" r:id="rId5"/>
    <p:sldId id="290" r:id="rId6"/>
    <p:sldId id="312" r:id="rId7"/>
    <p:sldId id="302" r:id="rId8"/>
    <p:sldId id="304" r:id="rId9"/>
    <p:sldId id="300" r:id="rId10"/>
    <p:sldId id="313" r:id="rId11"/>
    <p:sldId id="307" r:id="rId1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26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Abs_test_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none" spc="0" normalizeH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pPr>
            <a:r>
              <a:rPr lang="nb-NO" sz="1200" dirty="0" err="1">
                <a:solidFill>
                  <a:schemeClr val="tx1"/>
                </a:solidFill>
              </a:rPr>
              <a:t>Absorption</a:t>
            </a:r>
            <a:r>
              <a:rPr lang="nb-NO" sz="1200" baseline="0" dirty="0">
                <a:solidFill>
                  <a:schemeClr val="tx1"/>
                </a:solidFill>
              </a:rPr>
              <a:t> </a:t>
            </a:r>
            <a:r>
              <a:rPr lang="nb-NO" sz="1200" baseline="0" dirty="0" err="1">
                <a:solidFill>
                  <a:schemeClr val="tx1"/>
                </a:solidFill>
              </a:rPr>
              <a:t>ability</a:t>
            </a:r>
            <a:r>
              <a:rPr lang="nb-NO" sz="1200" baseline="0" dirty="0">
                <a:solidFill>
                  <a:schemeClr val="tx1"/>
                </a:solidFill>
              </a:rPr>
              <a:t> during </a:t>
            </a:r>
            <a:r>
              <a:rPr lang="nb-NO" sz="1200" baseline="0" dirty="0" err="1">
                <a:solidFill>
                  <a:schemeClr val="tx1"/>
                </a:solidFill>
              </a:rPr>
              <a:t>ostomy</a:t>
            </a:r>
            <a:r>
              <a:rPr lang="nb-NO" sz="1200" baseline="0" dirty="0">
                <a:solidFill>
                  <a:schemeClr val="tx1"/>
                </a:solidFill>
              </a:rPr>
              <a:t> </a:t>
            </a:r>
            <a:r>
              <a:rPr lang="nb-NO" sz="1200" baseline="0" dirty="0" err="1">
                <a:solidFill>
                  <a:schemeClr val="tx1"/>
                </a:solidFill>
              </a:rPr>
              <a:t>leakage</a:t>
            </a:r>
            <a:r>
              <a:rPr lang="nb-NO" sz="1200" baseline="0" dirty="0">
                <a:solidFill>
                  <a:schemeClr val="tx1"/>
                </a:solidFill>
              </a:rPr>
              <a:t> </a:t>
            </a:r>
            <a:r>
              <a:rPr lang="nb-NO" sz="1200" baseline="0" dirty="0" err="1">
                <a:solidFill>
                  <a:schemeClr val="tx1"/>
                </a:solidFill>
              </a:rPr>
              <a:t>simulation</a:t>
            </a:r>
            <a:r>
              <a:rPr lang="nb-NO" sz="1200" baseline="0" dirty="0">
                <a:solidFill>
                  <a:schemeClr val="tx1"/>
                </a:solidFill>
              </a:rPr>
              <a:t> </a:t>
            </a:r>
          </a:p>
          <a:p>
            <a:pPr>
              <a:defRPr sz="1200">
                <a:solidFill>
                  <a:schemeClr val="tx1"/>
                </a:solidFill>
              </a:defRPr>
            </a:pPr>
            <a:r>
              <a:rPr lang="nb-NO" sz="1200" b="0" baseline="0" dirty="0">
                <a:solidFill>
                  <a:schemeClr val="tx1"/>
                </a:solidFill>
              </a:rPr>
              <a:t>(</a:t>
            </a:r>
            <a:r>
              <a:rPr lang="nb-NO" sz="1200" b="0" baseline="0" dirty="0" err="1">
                <a:solidFill>
                  <a:schemeClr val="tx1"/>
                </a:solidFill>
              </a:rPr>
              <a:t>where</a:t>
            </a:r>
            <a:r>
              <a:rPr lang="nb-NO" sz="1200" b="0" baseline="0" dirty="0">
                <a:solidFill>
                  <a:schemeClr val="tx1"/>
                </a:solidFill>
              </a:rPr>
              <a:t> </a:t>
            </a:r>
            <a:r>
              <a:rPr lang="nb-NO" sz="1200" b="0" baseline="0" dirty="0" err="1">
                <a:solidFill>
                  <a:schemeClr val="tx1"/>
                </a:solidFill>
              </a:rPr>
              <a:t>gravity</a:t>
            </a:r>
            <a:r>
              <a:rPr lang="nb-NO" sz="1200" b="0" baseline="0" dirty="0">
                <a:solidFill>
                  <a:schemeClr val="tx1"/>
                </a:solidFill>
              </a:rPr>
              <a:t> is </a:t>
            </a:r>
            <a:r>
              <a:rPr lang="nb-NO" sz="1200" b="0" baseline="0" dirty="0" err="1">
                <a:solidFill>
                  <a:schemeClr val="tx1"/>
                </a:solidFill>
              </a:rPr>
              <a:t>involved</a:t>
            </a:r>
            <a:r>
              <a:rPr lang="nb-NO" sz="1200" b="0" baseline="0" dirty="0">
                <a:solidFill>
                  <a:schemeClr val="tx1"/>
                </a:solidFill>
              </a:rPr>
              <a:t>)</a:t>
            </a:r>
            <a:endParaRPr lang="nb-NO" sz="1200" b="0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none" spc="0" normalizeH="0" baseline="0">
              <a:solidFill>
                <a:schemeClr val="tx1"/>
              </a:solidFill>
              <a:latin typeface="+mj-lt"/>
              <a:ea typeface="+mj-ea"/>
              <a:cs typeface="+mj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6.6997107542966408E-2"/>
          <c:y val="0.10176900915540181"/>
          <c:w val="0.9214922790269372"/>
          <c:h val="0.8102269106052976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Sheet2!$B$66:$B$71</c:f>
              <c:strCache>
                <c:ptCount val="6"/>
                <c:pt idx="0">
                  <c:v>Hollister Adapt 48 mm tetningsring</c:v>
                </c:pt>
                <c:pt idx="1">
                  <c:v>ConvaTec Plate 10x10 cm</c:v>
                </c:pt>
                <c:pt idx="2">
                  <c:v>Coloplast Brava Protective Seal </c:v>
                </c:pt>
                <c:pt idx="3">
                  <c:v>Erland Care </c:v>
                </c:pt>
                <c:pt idx="4">
                  <c:v>eakin Cohesive large</c:v>
                </c:pt>
                <c:pt idx="5">
                  <c:v>eakin Cohesive small</c:v>
                </c:pt>
              </c:strCache>
            </c:strRef>
          </c:cat>
          <c:val>
            <c:numRef>
              <c:f>Sheet2!$C$66:$C$71</c:f>
              <c:numCache>
                <c:formatCode>0.00</c:formatCode>
                <c:ptCount val="6"/>
                <c:pt idx="0">
                  <c:v>3.1111111111111107</c:v>
                </c:pt>
                <c:pt idx="1">
                  <c:v>1.766839378238342</c:v>
                </c:pt>
                <c:pt idx="2">
                  <c:v>1.4709897610921503</c:v>
                </c:pt>
                <c:pt idx="3">
                  <c:v>5.9999999999999991</c:v>
                </c:pt>
                <c:pt idx="4">
                  <c:v>1.1439114391143912</c:v>
                </c:pt>
                <c:pt idx="5">
                  <c:v>1.893939393939394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7C-B24E-B9E9-36FC7DC157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788645296"/>
        <c:axId val="883498656"/>
      </c:barChart>
      <c:catAx>
        <c:axId val="7886452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83498656"/>
        <c:crosses val="autoZero"/>
        <c:auto val="1"/>
        <c:lblAlgn val="ctr"/>
        <c:lblOffset val="100"/>
        <c:noMultiLvlLbl val="0"/>
      </c:catAx>
      <c:valAx>
        <c:axId val="883498656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900" b="0" i="0" baseline="0">
                    <a:effectLst/>
                  </a:rPr>
                  <a:t>g wet material/dry material g/g</a:t>
                </a:r>
                <a:endParaRPr lang="nb-NO" sz="900">
                  <a:effectLst/>
                </a:endParaRPr>
              </a:p>
            </c:rich>
          </c:tx>
          <c:layout>
            <c:manualLayout>
              <c:xMode val="edge"/>
              <c:yMode val="edge"/>
              <c:x val="1.7439444086060223E-2"/>
              <c:y val="0.1398005593467064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88645296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C9BB332-B5BC-3E42-A43A-EC9FA8C5D2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1F6CC5EA-4AFD-BA4E-90F0-13F696C830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F418D2E-42E5-D848-8FB8-896600B5F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A8F37-3C00-B642-9327-D918D61AEEC5}" type="datetimeFigureOut">
              <a:rPr lang="nb-NO" smtClean="0"/>
              <a:t>12.10.2020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DF9045D-3FC1-AF4F-B902-FCEF5B40B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4668DD4-4F91-F341-91AD-54C90C7BE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C8529-4A78-B247-B2E4-EE6BE70DBF0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2159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30B4E42-2485-C944-B8D7-4A31B4915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6F6B5374-4FA3-DD40-B778-4F9F9FFEED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FB18758-0197-454C-8353-1CD1CD29D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A8F37-3C00-B642-9327-D918D61AEEC5}" type="datetimeFigureOut">
              <a:rPr lang="nb-NO" smtClean="0"/>
              <a:t>12.10.2020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4031B32-7817-AA42-B98F-F07883064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F1FA6A5-DCBD-A44D-83AA-EAC328D72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C8529-4A78-B247-B2E4-EE6BE70DBF0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86961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BCD16965-FC0F-7D46-8C5B-57AFA3175C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D90DC8D7-856C-7A44-8E5B-7BED8DF7F1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5719735-5A12-834B-BFF1-0EA8B6A32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A8F37-3C00-B642-9327-D918D61AEEC5}" type="datetimeFigureOut">
              <a:rPr lang="nb-NO" smtClean="0"/>
              <a:t>12.10.2020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2BE813F-1DB7-D94B-913E-FFB803A8A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CDE2FDA-5B03-A54F-874C-0ADF619E8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C8529-4A78-B247-B2E4-EE6BE70DBF0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133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0CB0520-43F0-4B4B-91AB-DBC8A42BB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44D6217-08C6-BB43-8C30-29B0761967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373EC0A-E88D-EA40-B8CB-D08038E1E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A8F37-3C00-B642-9327-D918D61AEEC5}" type="datetimeFigureOut">
              <a:rPr lang="nb-NO" smtClean="0"/>
              <a:t>12.10.2020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5590B8A-49ED-5649-90FE-C38260CE9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9CD5B70-3700-404E-AB94-D06FDC04F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C8529-4A78-B247-B2E4-EE6BE70DBF0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44826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4E844E6-0272-BB48-B8D8-3146F9C62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A712C24-F918-B64E-A918-69A853C558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99AAF45-F1D4-EC4B-B3AD-240DE6F6F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A8F37-3C00-B642-9327-D918D61AEEC5}" type="datetimeFigureOut">
              <a:rPr lang="nb-NO" smtClean="0"/>
              <a:t>12.10.2020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E884F18-264E-0045-99F7-E810E4F9C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C5782B7-7675-2147-BE2D-7CFA19FD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C8529-4A78-B247-B2E4-EE6BE70DBF0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64335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550CBAB-4A43-D74E-91A5-F1FFF8137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CC29E41-B1F7-E345-9C62-93C4BE9702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5EA7176-47BD-A941-B18D-AF8FE73420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30353C9-A947-C846-AFD0-9368D0207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A8F37-3C00-B642-9327-D918D61AEEC5}" type="datetimeFigureOut">
              <a:rPr lang="nb-NO" smtClean="0"/>
              <a:t>12.10.2020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97AA8E1-E9D4-8048-8F97-C6B1C734D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C71FB42-FB97-1645-9194-9743D42EA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C8529-4A78-B247-B2E4-EE6BE70DBF0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9369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EAD72F6-2C46-7E4E-9445-3148D72B0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D318675-5538-8F49-AADC-C3CB1982FD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1CCDF1B4-190F-384B-BFFB-9696752D42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18EC17A-1E28-B244-A494-C93762955C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66A347C0-F1BC-C640-926E-C5540BE222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F1656E1C-B218-0E40-A44D-23B46562E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A8F37-3C00-B642-9327-D918D61AEEC5}" type="datetimeFigureOut">
              <a:rPr lang="nb-NO" smtClean="0"/>
              <a:t>12.10.2020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F266ABDF-6DE5-A345-90C9-89FE120A1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85FC03F3-C46F-4349-9304-967A77FCE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C8529-4A78-B247-B2E4-EE6BE70DBF0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3599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C1C1628-77F1-6A47-A8D1-4C83040C4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36A72BC8-0AA4-084F-AA7E-75ED4AA38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A8F37-3C00-B642-9327-D918D61AEEC5}" type="datetimeFigureOut">
              <a:rPr lang="nb-NO" smtClean="0"/>
              <a:t>12.10.2020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CF8F297-C33B-CB42-8718-C89443A4E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B3E1D9C1-EC38-2141-BCCC-BC438510E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C8529-4A78-B247-B2E4-EE6BE70DBF0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7971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ADAF63F9-2E37-AF40-BB83-F84CF3034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A8F37-3C00-B642-9327-D918D61AEEC5}" type="datetimeFigureOut">
              <a:rPr lang="nb-NO" smtClean="0"/>
              <a:t>12.10.2020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1065E450-5CF1-4F4D-BA35-7DA3E7F24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55A37C3C-34AD-AB40-A599-3B0412907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C8529-4A78-B247-B2E4-EE6BE70DBF0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11727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6D3E656-B9E6-D24E-BA86-B82E30EA0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DDD0C41-E982-FD40-B170-0598FFAE4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A5B9C0DA-A6FF-0648-A52D-BC0982D395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7F952B74-9621-8544-A61D-CAF398551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A8F37-3C00-B642-9327-D918D61AEEC5}" type="datetimeFigureOut">
              <a:rPr lang="nb-NO" smtClean="0"/>
              <a:t>12.10.2020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FF547F9-F5A4-F045-986E-42BE1AE4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C8DB7C2-3DCF-E748-94DA-1A1B748AC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C8529-4A78-B247-B2E4-EE6BE70DBF0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2685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E73A0ED-24C6-2F46-9773-56C6FCE57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0AC2ADEE-FE31-E347-8FE3-D073129634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4656E18-DF16-3640-80C5-A414F3956C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264DC5E-4D6F-9C43-B25C-38EBA4A99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A8F37-3C00-B642-9327-D918D61AEEC5}" type="datetimeFigureOut">
              <a:rPr lang="nb-NO" smtClean="0"/>
              <a:t>12.10.2020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EF0AE49-B04C-5E42-B414-8BD8AFFC5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2EBEA2BB-5106-3D48-B26B-DF2CD12CF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C8529-4A78-B247-B2E4-EE6BE70DBF0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86762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602F95A6-E2A7-8A4F-9424-A9D64D022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1841B2D-2C3D-2B4C-BC3B-AA39276B28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76BE9CF-D406-3143-A0A5-2E28196B1C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DA8F37-3C00-B642-9327-D918D61AEEC5}" type="datetimeFigureOut">
              <a:rPr lang="nb-NO" smtClean="0"/>
              <a:t>12.10.2020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FD5E6EE-2526-1D46-8892-41F036238F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4F556EF-C06D-BE47-BD2F-082466782E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C8529-4A78-B247-B2E4-EE6BE70DBF0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23508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tiff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tiff"/><Relationship Id="rId4" Type="http://schemas.openxmlformats.org/officeDocument/2006/relationships/image" Target="../media/image1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Bilde 3">
            <a:extLst>
              <a:ext uri="{FF2B5EF4-FFF2-40B4-BE49-F238E27FC236}">
                <a16:creationId xmlns:a16="http://schemas.microsoft.com/office/drawing/2014/main" id="{BEC856C6-A14B-9448-87EA-43D0A880C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5288"/>
            <a:ext cx="13183546" cy="5232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lassholder for innhold 4">
            <a:extLst>
              <a:ext uri="{FF2B5EF4-FFF2-40B4-BE49-F238E27FC236}">
                <a16:creationId xmlns:a16="http://schemas.microsoft.com/office/drawing/2014/main" id="{7D96A890-3C54-3144-8E29-D0482AE88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0825" y="557213"/>
            <a:ext cx="13716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Plassholder for innhold 2">
            <a:extLst>
              <a:ext uri="{FF2B5EF4-FFF2-40B4-BE49-F238E27FC236}">
                <a16:creationId xmlns:a16="http://schemas.microsoft.com/office/drawing/2014/main" id="{A408DAC9-CE65-8647-918D-CED5FA3C61D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471863" y="3230563"/>
            <a:ext cx="10515600" cy="1976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 b="1" dirty="0"/>
              <a:t>Erland </a:t>
            </a:r>
            <a:r>
              <a:rPr lang="nb-NO" sz="2000" b="1" dirty="0" err="1"/>
              <a:t>develops</a:t>
            </a:r>
            <a:r>
              <a:rPr lang="nb-NO" sz="2000" b="1" dirty="0"/>
              <a:t> </a:t>
            </a:r>
            <a:r>
              <a:rPr lang="nb-NO" sz="2000" b="1" dirty="0" err="1"/>
              <a:t>ground</a:t>
            </a:r>
            <a:r>
              <a:rPr lang="nb-NO" sz="2000" b="1" dirty="0"/>
              <a:t> </a:t>
            </a:r>
            <a:r>
              <a:rPr lang="nb-NO" sz="2000" b="1" dirty="0" err="1"/>
              <a:t>breaking</a:t>
            </a:r>
            <a:r>
              <a:rPr lang="nb-NO" sz="2000" b="1" dirty="0"/>
              <a:t> </a:t>
            </a:r>
            <a:r>
              <a:rPr lang="nb-NO" sz="2000" b="1" dirty="0" err="1"/>
              <a:t>solutions</a:t>
            </a:r>
            <a:r>
              <a:rPr lang="nb-NO" sz="2000" b="1" dirty="0"/>
              <a:t> for </a:t>
            </a:r>
            <a:r>
              <a:rPr lang="nb-NO" sz="2000" b="1" dirty="0" err="1"/>
              <a:t>people</a:t>
            </a:r>
            <a:r>
              <a:rPr lang="nb-NO" sz="2000" b="1" dirty="0"/>
              <a:t> </a:t>
            </a:r>
            <a:r>
              <a:rPr lang="nb-NO" sz="2000" b="1" dirty="0" err="1"/>
              <a:t>with</a:t>
            </a:r>
            <a:r>
              <a:rPr lang="nb-NO" sz="2000" b="1" dirty="0"/>
              <a:t> </a:t>
            </a:r>
            <a:r>
              <a:rPr lang="nb-NO" sz="2000" b="1" dirty="0" err="1"/>
              <a:t>ostomy</a:t>
            </a:r>
            <a:endParaRPr lang="nb-NO" sz="2000" b="1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FF208382-6055-6649-B74F-C44E69A016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5359" y="5773366"/>
            <a:ext cx="882532" cy="882532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8B851BAA-C0D9-AD41-B6DA-73D843649664}"/>
              </a:ext>
            </a:extLst>
          </p:cNvPr>
          <p:cNvSpPr/>
          <p:nvPr/>
        </p:nvSpPr>
        <p:spPr>
          <a:xfrm>
            <a:off x="2162695" y="5232712"/>
            <a:ext cx="99179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600" dirty="0"/>
              <a:t>Erland is a Norwegian </a:t>
            </a:r>
            <a:r>
              <a:rPr lang="nb-NO" sz="1600" dirty="0" err="1"/>
              <a:t>development</a:t>
            </a:r>
            <a:r>
              <a:rPr lang="nb-NO" sz="1600" dirty="0"/>
              <a:t> </a:t>
            </a:r>
            <a:r>
              <a:rPr lang="nb-NO" sz="1600" dirty="0" err="1"/>
              <a:t>company</a:t>
            </a:r>
            <a:r>
              <a:rPr lang="nb-NO" sz="1600" dirty="0"/>
              <a:t> for </a:t>
            </a:r>
            <a:r>
              <a:rPr lang="nb-NO" sz="1600" dirty="0" err="1"/>
              <a:t>ostomy</a:t>
            </a:r>
            <a:r>
              <a:rPr lang="nb-NO" sz="1600" dirty="0"/>
              <a:t> </a:t>
            </a:r>
            <a:r>
              <a:rPr lang="nb-NO" sz="1600" dirty="0" err="1"/>
              <a:t>application</a:t>
            </a:r>
            <a:r>
              <a:rPr lang="nb-NO" sz="1600" dirty="0"/>
              <a:t> </a:t>
            </a:r>
            <a:r>
              <a:rPr lang="nb-NO" sz="1600" dirty="0" err="1"/>
              <a:t>products</a:t>
            </a:r>
            <a:r>
              <a:rPr lang="nb-NO" sz="1600" dirty="0"/>
              <a:t> </a:t>
            </a:r>
            <a:r>
              <a:rPr lang="nb-NO" sz="1600" dirty="0" err="1"/>
              <a:t>with</a:t>
            </a:r>
            <a:r>
              <a:rPr lang="nb-NO" sz="1600" dirty="0"/>
              <a:t> </a:t>
            </a:r>
            <a:r>
              <a:rPr lang="nb-NO" sz="1600" dirty="0" err="1"/>
              <a:t>associated</a:t>
            </a:r>
            <a:r>
              <a:rPr lang="nb-NO" sz="1600" dirty="0"/>
              <a:t> </a:t>
            </a:r>
            <a:r>
              <a:rPr lang="nb-NO" sz="1600" dirty="0" err="1"/>
              <a:t>spin-off</a:t>
            </a:r>
            <a:r>
              <a:rPr lang="nb-NO" sz="1600" dirty="0"/>
              <a:t> </a:t>
            </a:r>
            <a:r>
              <a:rPr lang="nb-NO" sz="1600" dirty="0" err="1"/>
              <a:t>products</a:t>
            </a:r>
            <a:r>
              <a:rPr lang="nb-NO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0293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4">
            <a:extLst>
              <a:ext uri="{FF2B5EF4-FFF2-40B4-BE49-F238E27FC236}">
                <a16:creationId xmlns:a16="http://schemas.microsoft.com/office/drawing/2014/main" id="{8FF3DEAE-8733-8148-BAAD-68D174DA0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0825" y="557213"/>
            <a:ext cx="13716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7680E1DB-58AC-B841-8FB6-C37F01C73D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24470" y="1837814"/>
            <a:ext cx="7497763" cy="733425"/>
          </a:xfrm>
        </p:spPr>
        <p:txBody>
          <a:bodyPr>
            <a:normAutofit/>
          </a:bodyPr>
          <a:lstStyle/>
          <a:p>
            <a:pPr eaLnBrk="1" hangingPunct="1"/>
            <a:r>
              <a:rPr lang="nb-NO" altLang="nb-NO" sz="2000" b="1" dirty="0">
                <a:latin typeface="Trebuchet MS" panose="020B0703020202090204" pitchFamily="34" charset="0"/>
              </a:rPr>
              <a:t>Erland Care 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09B372C9-4E70-E949-BBD4-53F996ADFAC4}"/>
              </a:ext>
            </a:extLst>
          </p:cNvPr>
          <p:cNvSpPr/>
          <p:nvPr/>
        </p:nvSpPr>
        <p:spPr>
          <a:xfrm>
            <a:off x="1124470" y="2571239"/>
            <a:ext cx="89654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600" dirty="0">
                <a:cs typeface="Times New Roman" panose="02020603050405020304" pitchFamily="18" charset="0"/>
              </a:rPr>
              <a:t>- New </a:t>
            </a:r>
            <a:r>
              <a:rPr lang="nb-NO" sz="1600" dirty="0" err="1">
                <a:cs typeface="Times New Roman" panose="02020603050405020304" pitchFamily="18" charset="0"/>
              </a:rPr>
              <a:t>technology</a:t>
            </a:r>
            <a:r>
              <a:rPr lang="nb-NO" sz="1600" dirty="0">
                <a:cs typeface="Times New Roman" panose="02020603050405020304" pitchFamily="18" charset="0"/>
              </a:rPr>
              <a:t> </a:t>
            </a:r>
            <a:r>
              <a:rPr lang="nb-NO" sz="1600" dirty="0" err="1">
                <a:cs typeface="Times New Roman" panose="02020603050405020304" pitchFamily="18" charset="0"/>
              </a:rPr>
              <a:t>that</a:t>
            </a:r>
            <a:r>
              <a:rPr lang="nb-NO" sz="1600" dirty="0">
                <a:cs typeface="Times New Roman" panose="02020603050405020304" pitchFamily="18" charset="0"/>
              </a:rPr>
              <a:t> </a:t>
            </a:r>
            <a:r>
              <a:rPr lang="nb-NO" sz="1600" dirty="0" err="1">
                <a:cs typeface="Times New Roman" panose="02020603050405020304" pitchFamily="18" charset="0"/>
              </a:rPr>
              <a:t>increase</a:t>
            </a:r>
            <a:r>
              <a:rPr lang="nb-NO" sz="1600" dirty="0">
                <a:cs typeface="Times New Roman" panose="02020603050405020304" pitchFamily="18" charset="0"/>
              </a:rPr>
              <a:t> </a:t>
            </a:r>
            <a:r>
              <a:rPr lang="nb-NO" sz="1600" dirty="0" err="1">
                <a:cs typeface="Times New Roman" panose="02020603050405020304" pitchFamily="18" charset="0"/>
              </a:rPr>
              <a:t>the</a:t>
            </a:r>
            <a:r>
              <a:rPr lang="nb-NO" sz="1600" dirty="0">
                <a:cs typeface="Times New Roman" panose="02020603050405020304" pitchFamily="18" charset="0"/>
              </a:rPr>
              <a:t> </a:t>
            </a:r>
            <a:r>
              <a:rPr lang="nb-NO" sz="1600" dirty="0" err="1">
                <a:cs typeface="Times New Roman" panose="02020603050405020304" pitchFamily="18" charset="0"/>
              </a:rPr>
              <a:t>quality</a:t>
            </a:r>
            <a:r>
              <a:rPr lang="nb-NO" sz="1600" dirty="0">
                <a:cs typeface="Times New Roman" panose="02020603050405020304" pitchFamily="18" charset="0"/>
              </a:rPr>
              <a:t> </a:t>
            </a:r>
            <a:r>
              <a:rPr lang="nb-NO" sz="1600" dirty="0" err="1">
                <a:cs typeface="Times New Roman" panose="02020603050405020304" pitchFamily="18" charset="0"/>
              </a:rPr>
              <a:t>of</a:t>
            </a:r>
            <a:r>
              <a:rPr lang="nb-NO" sz="1600" dirty="0">
                <a:cs typeface="Times New Roman" panose="02020603050405020304" pitchFamily="18" charset="0"/>
              </a:rPr>
              <a:t> </a:t>
            </a:r>
            <a:r>
              <a:rPr lang="nb-NO" sz="1600" dirty="0" err="1">
                <a:cs typeface="Times New Roman" panose="02020603050405020304" pitchFamily="18" charset="0"/>
              </a:rPr>
              <a:t>life</a:t>
            </a:r>
            <a:r>
              <a:rPr lang="nb-NO" sz="1600" dirty="0">
                <a:cs typeface="Times New Roman" panose="02020603050405020304" pitchFamily="18" charset="0"/>
              </a:rPr>
              <a:t> to </a:t>
            </a:r>
            <a:r>
              <a:rPr lang="nb-NO" sz="1600" dirty="0" err="1">
                <a:cs typeface="Times New Roman" panose="02020603050405020304" pitchFamily="18" charset="0"/>
              </a:rPr>
              <a:t>users</a:t>
            </a:r>
            <a:r>
              <a:rPr lang="nb-NO" sz="1600" dirty="0">
                <a:cs typeface="Times New Roman" panose="02020603050405020304" pitchFamily="18" charset="0"/>
              </a:rPr>
              <a:t>.</a:t>
            </a:r>
          </a:p>
          <a:p>
            <a:r>
              <a:rPr lang="nb-NO" sz="1600" dirty="0">
                <a:cs typeface="Times New Roman" panose="02020603050405020304" pitchFamily="18" charset="0"/>
              </a:rPr>
              <a:t>- User driven </a:t>
            </a:r>
            <a:r>
              <a:rPr lang="nb-NO" sz="1600" dirty="0" err="1">
                <a:cs typeface="Times New Roman" panose="02020603050405020304" pitchFamily="18" charset="0"/>
              </a:rPr>
              <a:t>innovation</a:t>
            </a:r>
            <a:r>
              <a:rPr lang="nb-NO" sz="1600" dirty="0">
                <a:cs typeface="Times New Roman" panose="02020603050405020304" pitchFamily="18" charset="0"/>
              </a:rPr>
              <a:t>, </a:t>
            </a:r>
            <a:r>
              <a:rPr lang="nb-NO" sz="1600" dirty="0" err="1">
                <a:cs typeface="Times New Roman" panose="02020603050405020304" pitchFamily="18" charset="0"/>
              </a:rPr>
              <a:t>solv</a:t>
            </a:r>
            <a:r>
              <a:rPr lang="nb-NO" sz="1600" dirty="0">
                <a:cs typeface="Times New Roman" panose="02020603050405020304" pitchFamily="18" charset="0"/>
              </a:rPr>
              <a:t> real problems!</a:t>
            </a:r>
          </a:p>
          <a:p>
            <a:r>
              <a:rPr lang="nb-NO" sz="1600" dirty="0">
                <a:cs typeface="Times New Roman" panose="02020603050405020304" pitchFamily="18" charset="0"/>
              </a:rPr>
              <a:t>- </a:t>
            </a:r>
            <a:r>
              <a:rPr lang="nb-NO" sz="1600" dirty="0" err="1">
                <a:cs typeface="Times New Roman" panose="02020603050405020304" pitchFamily="18" charset="0"/>
              </a:rPr>
              <a:t>Strong</a:t>
            </a:r>
            <a:r>
              <a:rPr lang="nb-NO" sz="1600" dirty="0">
                <a:cs typeface="Times New Roman" panose="02020603050405020304" pitchFamily="18" charset="0"/>
              </a:rPr>
              <a:t> patent </a:t>
            </a:r>
            <a:r>
              <a:rPr lang="nb-NO" sz="1600" dirty="0" err="1">
                <a:cs typeface="Times New Roman" panose="02020603050405020304" pitchFamily="18" charset="0"/>
              </a:rPr>
              <a:t>protection</a:t>
            </a:r>
            <a:r>
              <a:rPr lang="nb-NO" sz="1600" dirty="0">
                <a:cs typeface="Times New Roman" panose="02020603050405020304" pitchFamily="18" charset="0"/>
              </a:rPr>
              <a:t>, </a:t>
            </a:r>
            <a:r>
              <a:rPr lang="nb-NO" sz="1600" dirty="0" err="1">
                <a:cs typeface="Times New Roman" panose="02020603050405020304" pitchFamily="18" charset="0"/>
              </a:rPr>
              <a:t>with</a:t>
            </a:r>
            <a:r>
              <a:rPr lang="nb-NO" sz="1600" dirty="0">
                <a:cs typeface="Times New Roman" panose="02020603050405020304" pitchFamily="18" charset="0"/>
              </a:rPr>
              <a:t> </a:t>
            </a:r>
            <a:r>
              <a:rPr lang="nb-NO" sz="1600" dirty="0" err="1">
                <a:cs typeface="Times New Roman" panose="02020603050405020304" pitchFamily="18" charset="0"/>
              </a:rPr>
              <a:t>development</a:t>
            </a:r>
            <a:r>
              <a:rPr lang="nb-NO" sz="1600" dirty="0">
                <a:cs typeface="Times New Roman" panose="02020603050405020304" pitchFamily="18" charset="0"/>
              </a:rPr>
              <a:t> </a:t>
            </a:r>
            <a:r>
              <a:rPr lang="nb-NO" sz="1600" dirty="0" err="1">
                <a:cs typeface="Times New Roman" panose="02020603050405020304" pitchFamily="18" charset="0"/>
              </a:rPr>
              <a:t>opportunities</a:t>
            </a:r>
            <a:r>
              <a:rPr lang="nb-NO" sz="1600" dirty="0">
                <a:cs typeface="Times New Roman" panose="02020603050405020304" pitchFamily="18" charset="0"/>
              </a:rPr>
              <a:t>.</a:t>
            </a:r>
          </a:p>
          <a:p>
            <a:r>
              <a:rPr lang="nb-NO" sz="1600" dirty="0">
                <a:cs typeface="Times New Roman" panose="02020603050405020304" pitchFamily="18" charset="0"/>
              </a:rPr>
              <a:t>- Products </a:t>
            </a:r>
            <a:r>
              <a:rPr lang="nb-NO" sz="1600" dirty="0" err="1">
                <a:cs typeface="Times New Roman" panose="02020603050405020304" pitchFamily="18" charset="0"/>
              </a:rPr>
              <a:t>that</a:t>
            </a:r>
            <a:r>
              <a:rPr lang="nb-NO" sz="1600" dirty="0">
                <a:cs typeface="Times New Roman" panose="02020603050405020304" pitchFamily="18" charset="0"/>
              </a:rPr>
              <a:t> </a:t>
            </a:r>
            <a:r>
              <a:rPr lang="nb-NO" sz="1600" dirty="0" err="1">
                <a:cs typeface="Times New Roman" panose="02020603050405020304" pitchFamily="18" charset="0"/>
              </a:rPr>
              <a:t>challenge</a:t>
            </a:r>
            <a:r>
              <a:rPr lang="nb-NO" sz="1600" dirty="0">
                <a:cs typeface="Times New Roman" panose="02020603050405020304" pitchFamily="18" charset="0"/>
              </a:rPr>
              <a:t> an </a:t>
            </a:r>
            <a:r>
              <a:rPr lang="nb-NO" sz="1600" dirty="0" err="1">
                <a:cs typeface="Times New Roman" panose="02020603050405020304" pitchFamily="18" charset="0"/>
              </a:rPr>
              <a:t>existing</a:t>
            </a:r>
            <a:r>
              <a:rPr lang="nb-NO" sz="1600" dirty="0">
                <a:cs typeface="Times New Roman" panose="02020603050405020304" pitchFamily="18" charset="0"/>
              </a:rPr>
              <a:t> </a:t>
            </a:r>
            <a:r>
              <a:rPr lang="nb-NO" sz="1600" dirty="0" err="1">
                <a:cs typeface="Times New Roman" panose="02020603050405020304" pitchFamily="18" charset="0"/>
              </a:rPr>
              <a:t>market</a:t>
            </a:r>
            <a:r>
              <a:rPr lang="nb-NO" sz="1600" dirty="0">
                <a:cs typeface="Times New Roman" panose="02020603050405020304" pitchFamily="18" charset="0"/>
              </a:rPr>
              <a:t>.</a:t>
            </a:r>
          </a:p>
          <a:p>
            <a:endParaRPr lang="nb-NO" sz="1600" dirty="0">
              <a:cs typeface="Times New Roman" panose="02020603050405020304" pitchFamily="18" charset="0"/>
            </a:endParaRPr>
          </a:p>
          <a:p>
            <a:endParaRPr lang="nb-NO" sz="1600" dirty="0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3EDE528B-990E-E14A-A501-DFE879C73D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3746" y="3536867"/>
            <a:ext cx="10769958" cy="6858000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C447331B-F7E7-6545-9978-DFDEB8DB22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5201" y="1559720"/>
            <a:ext cx="1182847" cy="1761413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697E6EA0-807A-A348-8B00-D5974410954A}"/>
              </a:ext>
            </a:extLst>
          </p:cNvPr>
          <p:cNvSpPr/>
          <p:nvPr/>
        </p:nvSpPr>
        <p:spPr>
          <a:xfrm>
            <a:off x="1064835" y="5601632"/>
            <a:ext cx="67870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600" i="1" dirty="0"/>
              <a:t>Erland is a Norwegian </a:t>
            </a:r>
            <a:r>
              <a:rPr lang="nb-NO" sz="1600" i="1" dirty="0" err="1"/>
              <a:t>development</a:t>
            </a:r>
            <a:r>
              <a:rPr lang="nb-NO" sz="1600" i="1" dirty="0"/>
              <a:t> </a:t>
            </a:r>
            <a:r>
              <a:rPr lang="nb-NO" sz="1600" i="1" dirty="0" err="1"/>
              <a:t>company</a:t>
            </a:r>
            <a:r>
              <a:rPr lang="nb-NO" sz="1600" i="1" dirty="0"/>
              <a:t> for </a:t>
            </a:r>
            <a:r>
              <a:rPr lang="nb-NO" sz="1600" i="1" dirty="0" err="1"/>
              <a:t>ostomy</a:t>
            </a:r>
            <a:r>
              <a:rPr lang="nb-NO" sz="1600" i="1" dirty="0"/>
              <a:t> </a:t>
            </a:r>
          </a:p>
          <a:p>
            <a:r>
              <a:rPr lang="nb-NO" sz="1600" i="1" dirty="0" err="1"/>
              <a:t>application</a:t>
            </a:r>
            <a:r>
              <a:rPr lang="nb-NO" sz="1600" i="1" dirty="0"/>
              <a:t> </a:t>
            </a:r>
            <a:r>
              <a:rPr lang="nb-NO" sz="1600" i="1" dirty="0" err="1"/>
              <a:t>products</a:t>
            </a:r>
            <a:r>
              <a:rPr lang="nb-NO" sz="1600" i="1" dirty="0"/>
              <a:t> </a:t>
            </a:r>
            <a:r>
              <a:rPr lang="nb-NO" sz="1600" i="1" dirty="0" err="1"/>
              <a:t>with</a:t>
            </a:r>
            <a:r>
              <a:rPr lang="nb-NO" sz="1600" i="1" dirty="0"/>
              <a:t> </a:t>
            </a:r>
            <a:r>
              <a:rPr lang="nb-NO" sz="1600" i="1" dirty="0" err="1"/>
              <a:t>associated</a:t>
            </a:r>
            <a:r>
              <a:rPr lang="nb-NO" sz="1600" i="1" dirty="0"/>
              <a:t> </a:t>
            </a:r>
            <a:r>
              <a:rPr lang="nb-NO" sz="1600" i="1" dirty="0" err="1"/>
              <a:t>spin-off</a:t>
            </a:r>
            <a:r>
              <a:rPr lang="nb-NO" sz="1600" i="1" dirty="0"/>
              <a:t> </a:t>
            </a:r>
            <a:r>
              <a:rPr lang="nb-NO" sz="1600" i="1" dirty="0" err="1"/>
              <a:t>products</a:t>
            </a:r>
            <a:r>
              <a:rPr lang="nb-NO" sz="16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00947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Bilde 3">
            <a:extLst>
              <a:ext uri="{FF2B5EF4-FFF2-40B4-BE49-F238E27FC236}">
                <a16:creationId xmlns:a16="http://schemas.microsoft.com/office/drawing/2014/main" id="{BEC856C6-A14B-9448-87EA-43D0A880C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5288"/>
            <a:ext cx="13183546" cy="5232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lassholder for innhold 4">
            <a:extLst>
              <a:ext uri="{FF2B5EF4-FFF2-40B4-BE49-F238E27FC236}">
                <a16:creationId xmlns:a16="http://schemas.microsoft.com/office/drawing/2014/main" id="{7D96A890-3C54-3144-8E29-D0482AE88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0825" y="557213"/>
            <a:ext cx="13716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Plassholder for innhold 2">
            <a:extLst>
              <a:ext uri="{FF2B5EF4-FFF2-40B4-BE49-F238E27FC236}">
                <a16:creationId xmlns:a16="http://schemas.microsoft.com/office/drawing/2014/main" id="{A408DAC9-CE65-8647-918D-CED5FA3C61D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471863" y="3230563"/>
            <a:ext cx="10515600" cy="1976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1800" b="1" dirty="0"/>
              <a:t>Erland </a:t>
            </a:r>
            <a:r>
              <a:rPr lang="nb-NO" sz="1800" b="1" dirty="0" err="1"/>
              <a:t>develops</a:t>
            </a:r>
            <a:r>
              <a:rPr lang="nb-NO" sz="1800" b="1" dirty="0"/>
              <a:t> </a:t>
            </a:r>
            <a:r>
              <a:rPr lang="nb-NO" sz="1800" b="1" dirty="0" err="1"/>
              <a:t>ground</a:t>
            </a:r>
            <a:r>
              <a:rPr lang="nb-NO" sz="1800" b="1" dirty="0"/>
              <a:t> </a:t>
            </a:r>
            <a:r>
              <a:rPr lang="nb-NO" sz="1800" b="1" dirty="0" err="1"/>
              <a:t>breaking</a:t>
            </a:r>
            <a:r>
              <a:rPr lang="nb-NO" sz="1800" b="1" dirty="0"/>
              <a:t> </a:t>
            </a:r>
            <a:r>
              <a:rPr lang="nb-NO" sz="1800" b="1" dirty="0" err="1"/>
              <a:t>solutions</a:t>
            </a:r>
            <a:r>
              <a:rPr lang="nb-NO" sz="1800" b="1" dirty="0"/>
              <a:t> for </a:t>
            </a:r>
            <a:r>
              <a:rPr lang="nb-NO" sz="1800" b="1" dirty="0" err="1"/>
              <a:t>people</a:t>
            </a:r>
            <a:r>
              <a:rPr lang="nb-NO" sz="1800" b="1" dirty="0"/>
              <a:t> </a:t>
            </a:r>
            <a:r>
              <a:rPr lang="nb-NO" sz="1800" b="1" dirty="0" err="1"/>
              <a:t>with</a:t>
            </a:r>
            <a:r>
              <a:rPr lang="nb-NO" sz="1800" b="1" dirty="0"/>
              <a:t> </a:t>
            </a:r>
            <a:r>
              <a:rPr lang="nb-NO" sz="1800" b="1" dirty="0" err="1"/>
              <a:t>ostomy</a:t>
            </a:r>
            <a:endParaRPr lang="nb-NO" sz="1800" b="1" dirty="0"/>
          </a:p>
          <a:p>
            <a:pPr marL="0" indent="0">
              <a:buNone/>
            </a:pPr>
            <a:endParaRPr lang="nb-NO" sz="1800" b="1" dirty="0"/>
          </a:p>
          <a:p>
            <a:pPr marL="0" indent="0">
              <a:buNone/>
            </a:pPr>
            <a:endParaRPr lang="nb-NO" sz="1800" b="1" dirty="0"/>
          </a:p>
          <a:p>
            <a:pPr marL="0" indent="0">
              <a:buNone/>
            </a:pPr>
            <a:r>
              <a:rPr lang="nb-NO" sz="1800" dirty="0"/>
              <a:t>			</a:t>
            </a:r>
            <a:r>
              <a:rPr lang="nb-NO" sz="1800" dirty="0" err="1"/>
              <a:t>www.erlandcare.no</a:t>
            </a:r>
            <a:endParaRPr lang="nb-NO" sz="1800" dirty="0"/>
          </a:p>
        </p:txBody>
      </p:sp>
    </p:spTree>
    <p:extLst>
      <p:ext uri="{BB962C8B-B14F-4D97-AF65-F5344CB8AC3E}">
        <p14:creationId xmlns:p14="http://schemas.microsoft.com/office/powerpoint/2010/main" val="3590051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tel 1">
            <a:extLst>
              <a:ext uri="{FF2B5EF4-FFF2-40B4-BE49-F238E27FC236}">
                <a16:creationId xmlns:a16="http://schemas.microsoft.com/office/drawing/2014/main" id="{31892C58-0220-2042-9244-638F45683E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7000" y="2012459"/>
            <a:ext cx="7497763" cy="733425"/>
          </a:xfrm>
        </p:spPr>
        <p:txBody>
          <a:bodyPr>
            <a:normAutofit/>
          </a:bodyPr>
          <a:lstStyle/>
          <a:p>
            <a:pPr eaLnBrk="1" hangingPunct="1"/>
            <a:r>
              <a:rPr lang="nb-NO" altLang="nb-NO" sz="2000" b="1" dirty="0" err="1">
                <a:latin typeface="+mn-lt"/>
              </a:rPr>
              <a:t>About</a:t>
            </a:r>
            <a:r>
              <a:rPr lang="nb-NO" altLang="nb-NO" sz="2000" b="1" dirty="0">
                <a:latin typeface="+mn-lt"/>
              </a:rPr>
              <a:t> Erland Care</a:t>
            </a:r>
            <a:br>
              <a:rPr lang="nb-NO" altLang="nb-NO" sz="2000" b="1" dirty="0">
                <a:latin typeface="+mn-lt"/>
              </a:rPr>
            </a:br>
            <a:endParaRPr lang="nb-NO" altLang="nb-NO" sz="2000" b="1" dirty="0">
              <a:latin typeface="+mn-lt"/>
            </a:endParaRPr>
          </a:p>
        </p:txBody>
      </p:sp>
      <p:pic>
        <p:nvPicPr>
          <p:cNvPr id="14340" name="Plassholder for innhold 4">
            <a:extLst>
              <a:ext uri="{FF2B5EF4-FFF2-40B4-BE49-F238E27FC236}">
                <a16:creationId xmlns:a16="http://schemas.microsoft.com/office/drawing/2014/main" id="{6B49EE1C-DF08-E742-AA41-E6A2D76CE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0825" y="557213"/>
            <a:ext cx="13716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D3623F5C-A5B3-674C-B55B-EBE396735F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443" r="23715"/>
          <a:stretch/>
        </p:blipFill>
        <p:spPr>
          <a:xfrm>
            <a:off x="8960214" y="2551611"/>
            <a:ext cx="1932862" cy="1989164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07D604E2-8831-3A4B-8DB8-D7A0E7BA03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000" y="2551611"/>
            <a:ext cx="10485691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6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It </a:t>
            </a:r>
            <a:r>
              <a:rPr kumimoji="0" lang="nb-NO" altLang="nb-NO" sz="16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was</a:t>
            </a:r>
            <a:r>
              <a:rPr kumimoji="0" lang="nb-NO" altLang="nb-NO" sz="16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never </a:t>
            </a:r>
            <a:r>
              <a:rPr kumimoji="0" lang="nb-NO" altLang="nb-NO" sz="16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meant</a:t>
            </a:r>
            <a:r>
              <a:rPr kumimoji="0" lang="nb-NO" altLang="nb-NO" sz="16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for Jofrid Erland to be an </a:t>
            </a:r>
            <a:r>
              <a:rPr kumimoji="0" lang="nb-NO" altLang="nb-NO" sz="16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entrepreneur</a:t>
            </a:r>
            <a:r>
              <a:rPr kumimoji="0" lang="nb-NO" altLang="nb-NO" sz="16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,</a:t>
            </a:r>
            <a:br>
              <a:rPr kumimoji="0" lang="nb-NO" altLang="nb-NO" sz="16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</a:br>
            <a:r>
              <a:rPr kumimoji="0" lang="nb-NO" altLang="nb-NO" sz="16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but</a:t>
            </a:r>
            <a:r>
              <a:rPr kumimoji="0" lang="nb-NO" altLang="nb-NO" sz="16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nb-NO" altLang="nb-NO" sz="16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when</a:t>
            </a:r>
            <a:r>
              <a:rPr kumimoji="0" lang="nb-NO" altLang="nb-NO" sz="16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nb-NO" altLang="nb-NO" sz="16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she</a:t>
            </a:r>
            <a:r>
              <a:rPr kumimoji="0" lang="nb-NO" altLang="nb-NO" sz="16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nb-NO" altLang="nb-NO" sz="16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got</a:t>
            </a:r>
            <a:r>
              <a:rPr kumimoji="0" lang="nb-NO" altLang="nb-NO" sz="16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a </a:t>
            </a:r>
            <a:r>
              <a:rPr kumimoji="0" lang="nb-NO" altLang="nb-NO" sz="16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challenge</a:t>
            </a:r>
            <a:r>
              <a:rPr kumimoji="0" lang="nb-NO" altLang="nb-NO" sz="16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nb-NO" altLang="nb-NO" sz="16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no</a:t>
            </a:r>
            <a:r>
              <a:rPr kumimoji="0" lang="nb-NO" altLang="nb-NO" sz="16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nb-NO" altLang="nb-NO" sz="16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one</a:t>
            </a:r>
            <a:r>
              <a:rPr kumimoji="0" lang="nb-NO" altLang="nb-NO" sz="16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nb-NO" altLang="nb-NO" sz="16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could</a:t>
            </a:r>
            <a:r>
              <a:rPr kumimoji="0" lang="nb-NO" altLang="nb-NO" sz="16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nb-NO" altLang="nb-NO" sz="16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help</a:t>
            </a:r>
            <a:r>
              <a:rPr kumimoji="0" lang="nb-NO" altLang="nb-NO" sz="16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her </a:t>
            </a:r>
            <a:r>
              <a:rPr kumimoji="0" lang="nb-NO" altLang="nb-NO" sz="16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with</a:t>
            </a:r>
            <a:r>
              <a:rPr kumimoji="0" lang="nb-NO" altLang="nb-NO" sz="16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, </a:t>
            </a:r>
            <a:r>
              <a:rPr kumimoji="0" lang="nb-NO" altLang="nb-NO" sz="16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she</a:t>
            </a:r>
            <a:r>
              <a:rPr kumimoji="0" lang="nb-NO" altLang="nb-NO" sz="16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nb-NO" altLang="nb-NO" sz="16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had</a:t>
            </a:r>
            <a:r>
              <a:rPr kumimoji="0" lang="nb-NO" altLang="nb-NO" sz="16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nb-NO" altLang="nb-NO" sz="16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no</a:t>
            </a:r>
            <a:r>
              <a:rPr kumimoji="0" lang="nb-NO" altLang="nb-NO" sz="16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nb-NO" altLang="nb-NO" sz="16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choice</a:t>
            </a:r>
            <a:r>
              <a:rPr kumimoji="0" lang="nb-NO" altLang="nb-NO" sz="16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6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6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In 2007, her husband </a:t>
            </a:r>
            <a:r>
              <a:rPr kumimoji="0" lang="nb-NO" altLang="nb-NO" sz="16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received</a:t>
            </a:r>
            <a:r>
              <a:rPr kumimoji="0" lang="nb-NO" altLang="nb-NO" sz="16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a </a:t>
            </a:r>
            <a:r>
              <a:rPr kumimoji="0" lang="nb-NO" altLang="nb-NO" sz="16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colon</a:t>
            </a:r>
            <a:r>
              <a:rPr kumimoji="0" lang="nb-NO" altLang="nb-NO" sz="16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cancer </a:t>
            </a:r>
            <a:r>
              <a:rPr kumimoji="0" lang="nb-NO" altLang="nb-NO" sz="16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surgery</a:t>
            </a:r>
            <a:r>
              <a:rPr kumimoji="0" lang="nb-NO" altLang="nb-NO" sz="16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, and </a:t>
            </a:r>
            <a:r>
              <a:rPr kumimoji="0" lang="nb-NO" altLang="nb-NO" sz="16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came</a:t>
            </a:r>
            <a:r>
              <a:rPr kumimoji="0" lang="nb-NO" altLang="nb-NO" sz="16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nb-NO" altLang="nb-NO" sz="16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home</a:t>
            </a:r>
            <a:r>
              <a:rPr kumimoji="0" lang="nb-NO" altLang="nb-NO" sz="16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from </a:t>
            </a:r>
            <a:r>
              <a:rPr kumimoji="0" lang="nb-NO" altLang="nb-NO" sz="16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the</a:t>
            </a:r>
            <a:r>
              <a:rPr kumimoji="0" lang="nb-NO" altLang="nb-NO" sz="16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hospital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6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with</a:t>
            </a:r>
            <a:r>
              <a:rPr kumimoji="0" lang="nb-NO" altLang="nb-NO" sz="16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a stoma bag. In order to </a:t>
            </a:r>
            <a:r>
              <a:rPr kumimoji="0" lang="nb-NO" altLang="nb-NO" sz="16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prevent</a:t>
            </a:r>
            <a:r>
              <a:rPr kumimoji="0" lang="nb-NO" altLang="nb-NO" sz="16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nb-NO" altLang="nb-NO" sz="16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the</a:t>
            </a:r>
            <a:r>
              <a:rPr kumimoji="0" lang="nb-NO" altLang="nb-NO" sz="16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nb-NO" altLang="nb-NO" sz="16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leaks</a:t>
            </a:r>
            <a:r>
              <a:rPr kumimoji="0" lang="nb-NO" altLang="nb-NO" sz="16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from </a:t>
            </a:r>
            <a:r>
              <a:rPr kumimoji="0" lang="nb-NO" altLang="nb-NO" sz="16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the</a:t>
            </a:r>
            <a:r>
              <a:rPr kumimoji="0" lang="nb-NO" altLang="nb-NO" sz="16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nb-NO" altLang="nb-NO" sz="16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ostomy</a:t>
            </a:r>
            <a:r>
              <a:rPr kumimoji="0" lang="nb-NO" altLang="nb-NO" sz="16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bag,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6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she</a:t>
            </a:r>
            <a:r>
              <a:rPr kumimoji="0" lang="nb-NO" altLang="nb-NO" sz="16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nb-NO" altLang="nb-NO" sz="16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had</a:t>
            </a:r>
            <a:r>
              <a:rPr kumimoji="0" lang="nb-NO" altLang="nb-NO" sz="16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to </a:t>
            </a:r>
            <a:r>
              <a:rPr kumimoji="0" lang="nb-NO" altLang="nb-NO" sz="16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take</a:t>
            </a:r>
            <a:r>
              <a:rPr kumimoji="0" lang="nb-NO" altLang="nb-NO" sz="16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nb-NO" altLang="nb-NO" sz="16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the</a:t>
            </a:r>
            <a:r>
              <a:rPr kumimoji="0" lang="nb-NO" altLang="nb-NO" sz="16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matter </a:t>
            </a:r>
            <a:r>
              <a:rPr kumimoji="0" lang="nb-NO" altLang="nb-NO" sz="16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into</a:t>
            </a:r>
            <a:r>
              <a:rPr kumimoji="0" lang="nb-NO" altLang="nb-NO" sz="16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her </a:t>
            </a:r>
            <a:r>
              <a:rPr kumimoji="0" lang="nb-NO" altLang="nb-NO" sz="16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own</a:t>
            </a:r>
            <a:r>
              <a:rPr kumimoji="0" lang="nb-NO" altLang="nb-NO" sz="16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hands.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1600" b="0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1600" b="0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1600" b="0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6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She</a:t>
            </a:r>
            <a:r>
              <a:rPr kumimoji="0" lang="nb-NO" altLang="nb-NO" sz="16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nb-NO" altLang="nb-NO" sz="16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realized</a:t>
            </a:r>
            <a:r>
              <a:rPr kumimoji="0" lang="nb-NO" altLang="nb-NO" sz="16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nb-NO" altLang="nb-NO" sz="16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that</a:t>
            </a:r>
            <a:r>
              <a:rPr kumimoji="0" lang="nb-NO" altLang="nb-NO" sz="16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to </a:t>
            </a:r>
            <a:r>
              <a:rPr kumimoji="0" lang="nb-NO" altLang="nb-NO" sz="16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get</a:t>
            </a:r>
            <a:r>
              <a:rPr kumimoji="0" lang="nb-NO" altLang="nb-NO" sz="16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her husband back in </a:t>
            </a:r>
            <a:r>
              <a:rPr kumimoji="0" lang="nb-NO" altLang="nb-NO" sz="16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social</a:t>
            </a:r>
            <a:r>
              <a:rPr kumimoji="0" lang="nb-NO" altLang="nb-NO" sz="16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nb-NO" altLang="nb-NO" sz="16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life</a:t>
            </a:r>
            <a:r>
              <a:rPr kumimoji="0" lang="nb-NO" altLang="nb-NO" sz="16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, </a:t>
            </a:r>
            <a:r>
              <a:rPr kumimoji="0" lang="nb-NO" altLang="nb-NO" sz="16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the</a:t>
            </a:r>
            <a:r>
              <a:rPr kumimoji="0" lang="nb-NO" altLang="nb-NO" sz="16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nb-NO" altLang="nb-NO" sz="16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odor</a:t>
            </a:r>
            <a:r>
              <a:rPr kumimoji="0" lang="nb-NO" altLang="nb-NO" sz="16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and </a:t>
            </a:r>
            <a:r>
              <a:rPr kumimoji="0" lang="nb-NO" altLang="nb-NO" sz="16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leakage</a:t>
            </a:r>
            <a:r>
              <a:rPr kumimoji="0" lang="nb-NO" altLang="nb-NO" sz="16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from </a:t>
            </a:r>
            <a:r>
              <a:rPr kumimoji="0" lang="nb-NO" altLang="nb-NO" sz="16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the</a:t>
            </a:r>
            <a:r>
              <a:rPr kumimoji="0" lang="nb-NO" altLang="nb-NO" sz="16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nb-NO" altLang="nb-NO" sz="16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ostomy</a:t>
            </a:r>
            <a:r>
              <a:rPr kumimoji="0" lang="nb-NO" altLang="nb-NO" sz="16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nb-NO" altLang="nb-NO" sz="16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pouch</a:t>
            </a:r>
            <a:r>
              <a:rPr kumimoji="0" lang="nb-NO" altLang="nb-NO" sz="16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nb-NO" altLang="nb-NO" sz="16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had</a:t>
            </a:r>
            <a:r>
              <a:rPr kumimoji="0" lang="nb-NO" altLang="nb-NO" sz="16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to be </a:t>
            </a:r>
            <a:r>
              <a:rPr kumimoji="0" lang="nb-NO" altLang="nb-NO" sz="16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stopped</a:t>
            </a:r>
            <a:r>
              <a:rPr kumimoji="0" lang="nb-NO" altLang="nb-NO" sz="16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first.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altLang="nb-NO" sz="1600" dirty="0">
                <a:latin typeface="+mn-lt"/>
              </a:rPr>
              <a:t>On her </a:t>
            </a:r>
            <a:r>
              <a:rPr lang="nb-NO" altLang="nb-NO" sz="1600" dirty="0" err="1">
                <a:latin typeface="+mn-lt"/>
              </a:rPr>
              <a:t>way</a:t>
            </a:r>
            <a:r>
              <a:rPr lang="nb-NO" altLang="nb-NO" sz="1600" dirty="0">
                <a:latin typeface="+mn-lt"/>
              </a:rPr>
              <a:t> </a:t>
            </a:r>
            <a:r>
              <a:rPr lang="nb-NO" altLang="nb-NO" sz="1600" dirty="0" err="1">
                <a:latin typeface="+mn-lt"/>
              </a:rPr>
              <a:t>searching</a:t>
            </a:r>
            <a:r>
              <a:rPr lang="nb-NO" altLang="nb-NO" sz="1600" dirty="0">
                <a:latin typeface="+mn-lt"/>
              </a:rPr>
              <a:t> for a </a:t>
            </a:r>
            <a:r>
              <a:rPr lang="nb-NO" altLang="nb-NO" sz="1600" dirty="0" err="1">
                <a:latin typeface="+mn-lt"/>
              </a:rPr>
              <a:t>solution</a:t>
            </a:r>
            <a:r>
              <a:rPr lang="nb-NO" altLang="nb-NO" sz="1600" dirty="0">
                <a:latin typeface="+mn-lt"/>
              </a:rPr>
              <a:t>, </a:t>
            </a:r>
            <a:r>
              <a:rPr lang="nb-NO" altLang="nb-NO" sz="1600" dirty="0" err="1">
                <a:latin typeface="+mn-lt"/>
              </a:rPr>
              <a:t>she</a:t>
            </a:r>
            <a:r>
              <a:rPr lang="nb-NO" altLang="nb-NO" sz="1600" dirty="0">
                <a:latin typeface="+mn-lt"/>
              </a:rPr>
              <a:t> </a:t>
            </a:r>
            <a:r>
              <a:rPr lang="nb-NO" altLang="nb-NO" sz="1600" dirty="0" err="1">
                <a:latin typeface="+mn-lt"/>
              </a:rPr>
              <a:t>found</a:t>
            </a:r>
            <a:r>
              <a:rPr lang="nb-NO" altLang="nb-NO" sz="1600" dirty="0">
                <a:latin typeface="+mn-lt"/>
              </a:rPr>
              <a:t> </a:t>
            </a:r>
            <a:r>
              <a:rPr lang="nb-NO" altLang="nb-NO" sz="1600" dirty="0" err="1">
                <a:latin typeface="+mn-lt"/>
              </a:rPr>
              <a:t>out</a:t>
            </a:r>
            <a:r>
              <a:rPr lang="nb-NO" altLang="nb-NO" sz="1600" dirty="0">
                <a:latin typeface="+mn-lt"/>
              </a:rPr>
              <a:t> </a:t>
            </a:r>
            <a:r>
              <a:rPr lang="nb-NO" altLang="nb-NO" sz="1600" dirty="0" err="1">
                <a:latin typeface="+mn-lt"/>
              </a:rPr>
              <a:t>that</a:t>
            </a:r>
            <a:r>
              <a:rPr lang="nb-NO" altLang="nb-NO" sz="1600" dirty="0">
                <a:latin typeface="+mn-lt"/>
              </a:rPr>
              <a:t> more </a:t>
            </a:r>
            <a:r>
              <a:rPr lang="nb-NO" altLang="nb-NO" sz="1600" dirty="0" err="1">
                <a:latin typeface="+mn-lt"/>
              </a:rPr>
              <a:t>than</a:t>
            </a:r>
            <a:r>
              <a:rPr lang="nb-NO" altLang="nb-NO" sz="1600" dirty="0">
                <a:latin typeface="+mn-lt"/>
              </a:rPr>
              <a:t> 50% </a:t>
            </a:r>
            <a:r>
              <a:rPr lang="nb-NO" altLang="nb-NO" sz="1600" dirty="0" err="1">
                <a:latin typeface="+mn-lt"/>
              </a:rPr>
              <a:t>of</a:t>
            </a:r>
            <a:r>
              <a:rPr lang="nb-NO" altLang="nb-NO" sz="1600" dirty="0">
                <a:latin typeface="+mn-lt"/>
              </a:rPr>
              <a:t> </a:t>
            </a:r>
            <a:r>
              <a:rPr lang="nb-NO" altLang="nb-NO" sz="1600" dirty="0" err="1">
                <a:latin typeface="+mn-lt"/>
              </a:rPr>
              <a:t>people</a:t>
            </a:r>
            <a:r>
              <a:rPr lang="nb-NO" altLang="nb-NO" sz="1600" dirty="0">
                <a:latin typeface="+mn-lt"/>
              </a:rPr>
              <a:t> </a:t>
            </a:r>
            <a:r>
              <a:rPr lang="nb-NO" altLang="nb-NO" sz="1600" dirty="0" err="1">
                <a:latin typeface="+mn-lt"/>
              </a:rPr>
              <a:t>with</a:t>
            </a:r>
            <a:r>
              <a:rPr lang="nb-NO" altLang="nb-NO" sz="1600" dirty="0">
                <a:latin typeface="+mn-lt"/>
              </a:rPr>
              <a:t> stoma </a:t>
            </a:r>
            <a:r>
              <a:rPr lang="nb-NO" altLang="nb-NO" sz="1600" dirty="0" err="1">
                <a:latin typeface="+mn-lt"/>
              </a:rPr>
              <a:t>had</a:t>
            </a:r>
            <a:r>
              <a:rPr lang="nb-NO" altLang="nb-NO" sz="1600" dirty="0">
                <a:latin typeface="+mn-lt"/>
              </a:rPr>
              <a:t> </a:t>
            </a:r>
            <a:r>
              <a:rPr lang="nb-NO" altLang="nb-NO" sz="1600" dirty="0" err="1">
                <a:latin typeface="+mn-lt"/>
              </a:rPr>
              <a:t>these</a:t>
            </a:r>
            <a:r>
              <a:rPr lang="nb-NO" altLang="nb-NO" sz="1600" dirty="0">
                <a:latin typeface="+mn-lt"/>
              </a:rPr>
              <a:t> </a:t>
            </a:r>
            <a:r>
              <a:rPr lang="nb-NO" altLang="nb-NO" sz="1600" dirty="0" err="1">
                <a:latin typeface="+mn-lt"/>
              </a:rPr>
              <a:t>issues</a:t>
            </a:r>
            <a:r>
              <a:rPr lang="nb-NO" altLang="nb-NO" sz="1600" dirty="0">
                <a:latin typeface="+mn-lt"/>
              </a:rPr>
              <a:t>.</a:t>
            </a:r>
            <a:endParaRPr kumimoji="0" lang="nb-NO" altLang="nb-NO" sz="1600" b="0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CCBDCF64-E8EC-0A42-AB76-10E6B6DD57A9}"/>
              </a:ext>
            </a:extLst>
          </p:cNvPr>
          <p:cNvSpPr/>
          <p:nvPr/>
        </p:nvSpPr>
        <p:spPr>
          <a:xfrm>
            <a:off x="747000" y="5430879"/>
            <a:ext cx="93809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600" b="0" i="0" u="none" strike="noStrike" dirty="0">
                <a:effectLst/>
              </a:rPr>
              <a:t>In 2017, Erland </a:t>
            </a:r>
            <a:r>
              <a:rPr lang="nb-NO" sz="1600" b="0" i="0" u="none" strike="noStrike" dirty="0" err="1">
                <a:effectLst/>
              </a:rPr>
              <a:t>received</a:t>
            </a:r>
            <a:r>
              <a:rPr lang="nb-NO" sz="1600" b="0" i="0" u="none" strike="noStrike" dirty="0">
                <a:effectLst/>
              </a:rPr>
              <a:t> a global patent </a:t>
            </a:r>
            <a:r>
              <a:rPr lang="nb-NO" sz="1600" b="0" i="0" u="none" strike="noStrike" dirty="0" err="1">
                <a:effectLst/>
              </a:rPr>
              <a:t>on</a:t>
            </a:r>
            <a:r>
              <a:rPr lang="nb-NO" sz="1600" b="0" i="0" u="none" strike="noStrike" dirty="0">
                <a:effectLst/>
              </a:rPr>
              <a:t> a stoma </a:t>
            </a:r>
            <a:r>
              <a:rPr lang="nb-NO" sz="1600" b="0" i="0" u="none" strike="noStrike" dirty="0" err="1">
                <a:effectLst/>
              </a:rPr>
              <a:t>leakage</a:t>
            </a:r>
            <a:r>
              <a:rPr lang="nb-NO" sz="1600" b="0" i="0" u="none" strike="noStrike" dirty="0">
                <a:effectLst/>
              </a:rPr>
              <a:t> </a:t>
            </a:r>
            <a:r>
              <a:rPr lang="nb-NO" sz="1600" b="0" i="0" u="none" strike="noStrike" dirty="0" err="1">
                <a:effectLst/>
              </a:rPr>
              <a:t>device</a:t>
            </a:r>
            <a:r>
              <a:rPr lang="nb-NO" sz="1600" b="0" i="0" u="none" strike="noStrike" dirty="0">
                <a:effectLst/>
              </a:rPr>
              <a:t>: Erland Care superabsorbent </a:t>
            </a:r>
            <a:r>
              <a:rPr lang="nb-NO" sz="1600" b="0" i="0" u="none" strike="noStrike" dirty="0" err="1">
                <a:effectLst/>
              </a:rPr>
              <a:t>pad</a:t>
            </a:r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2376077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lassholder for innhold 4">
            <a:extLst>
              <a:ext uri="{FF2B5EF4-FFF2-40B4-BE49-F238E27FC236}">
                <a16:creationId xmlns:a16="http://schemas.microsoft.com/office/drawing/2014/main" id="{7D96A890-3C54-3144-8E29-D0482AE88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0825" y="557213"/>
            <a:ext cx="13716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05975C79-28CC-8F4B-90CD-8EEE856DD13B}"/>
              </a:ext>
            </a:extLst>
          </p:cNvPr>
          <p:cNvSpPr/>
          <p:nvPr/>
        </p:nvSpPr>
        <p:spPr>
          <a:xfrm>
            <a:off x="1124470" y="2571239"/>
            <a:ext cx="896546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600" dirty="0">
                <a:cs typeface="Times New Roman" panose="02020603050405020304" pitchFamily="18" charset="0"/>
              </a:rPr>
              <a:t>The </a:t>
            </a:r>
            <a:r>
              <a:rPr lang="nb-NO" sz="1600" dirty="0" err="1">
                <a:cs typeface="Times New Roman" panose="02020603050405020304" pitchFamily="18" charset="0"/>
              </a:rPr>
              <a:t>population</a:t>
            </a:r>
            <a:r>
              <a:rPr lang="nb-NO" sz="1600" dirty="0">
                <a:cs typeface="Times New Roman" panose="02020603050405020304" pitchFamily="18" charset="0"/>
              </a:rPr>
              <a:t> </a:t>
            </a:r>
            <a:r>
              <a:rPr lang="nb-NO" sz="1600" dirty="0" err="1">
                <a:cs typeface="Times New Roman" panose="02020603050405020304" pitchFamily="18" charset="0"/>
              </a:rPr>
              <a:t>with</a:t>
            </a:r>
            <a:r>
              <a:rPr lang="nb-NO" sz="1600" dirty="0">
                <a:cs typeface="Times New Roman" panose="02020603050405020304" pitchFamily="18" charset="0"/>
              </a:rPr>
              <a:t> stoma in </a:t>
            </a:r>
            <a:r>
              <a:rPr lang="nb-NO" sz="1600" dirty="0" err="1">
                <a:cs typeface="Times New Roman" panose="02020603050405020304" pitchFamily="18" charset="0"/>
              </a:rPr>
              <a:t>the</a:t>
            </a:r>
            <a:r>
              <a:rPr lang="nb-NO" sz="1600" dirty="0">
                <a:cs typeface="Times New Roman" panose="02020603050405020304" pitchFamily="18" charset="0"/>
              </a:rPr>
              <a:t> </a:t>
            </a:r>
            <a:r>
              <a:rPr lang="nb-NO" sz="1600" dirty="0" err="1">
                <a:cs typeface="Times New Roman" panose="02020603050405020304" pitchFamily="18" charset="0"/>
              </a:rPr>
              <a:t>world</a:t>
            </a:r>
            <a:r>
              <a:rPr lang="nb-NO" sz="1600" dirty="0">
                <a:cs typeface="Times New Roman" panose="02020603050405020304" pitchFamily="18" charset="0"/>
              </a:rPr>
              <a:t> is </a:t>
            </a:r>
            <a:r>
              <a:rPr lang="nb-NO" sz="1600" dirty="0" err="1">
                <a:cs typeface="Times New Roman" panose="02020603050405020304" pitchFamily="18" charset="0"/>
              </a:rPr>
              <a:t>estimated</a:t>
            </a:r>
            <a:r>
              <a:rPr lang="nb-NO" sz="1600" dirty="0">
                <a:cs typeface="Times New Roman" panose="02020603050405020304" pitchFamily="18" charset="0"/>
              </a:rPr>
              <a:t> to be </a:t>
            </a:r>
            <a:r>
              <a:rPr lang="nb-NO" sz="1600" dirty="0" err="1">
                <a:cs typeface="Times New Roman" panose="02020603050405020304" pitchFamily="18" charset="0"/>
              </a:rPr>
              <a:t>around</a:t>
            </a:r>
            <a:r>
              <a:rPr lang="nb-NO" sz="1600" dirty="0">
                <a:cs typeface="Times New Roman" panose="02020603050405020304" pitchFamily="18" charset="0"/>
              </a:rPr>
              <a:t> </a:t>
            </a:r>
            <a:r>
              <a:rPr lang="nb-NO" sz="1600" b="1" dirty="0">
                <a:cs typeface="Times New Roman" panose="02020603050405020304" pitchFamily="18" charset="0"/>
              </a:rPr>
              <a:t>7 millions</a:t>
            </a:r>
            <a:r>
              <a:rPr lang="nb-NO" sz="1600" dirty="0">
                <a:cs typeface="Times New Roman" panose="02020603050405020304" pitchFamily="18" charset="0"/>
              </a:rPr>
              <a:t> and </a:t>
            </a:r>
            <a:r>
              <a:rPr lang="nb-NO" sz="1600" dirty="0" err="1">
                <a:cs typeface="Times New Roman" panose="02020603050405020304" pitchFamily="18" charset="0"/>
              </a:rPr>
              <a:t>increasing</a:t>
            </a:r>
            <a:r>
              <a:rPr lang="nb-NO" sz="1600" dirty="0">
                <a:cs typeface="Times New Roman" panose="02020603050405020304" pitchFamily="18" charset="0"/>
              </a:rPr>
              <a:t>.</a:t>
            </a:r>
          </a:p>
          <a:p>
            <a:endParaRPr lang="nb-NO" sz="1600" dirty="0">
              <a:cs typeface="Times New Roman" panose="02020603050405020304" pitchFamily="18" charset="0"/>
            </a:endParaRPr>
          </a:p>
          <a:p>
            <a:r>
              <a:rPr lang="en-US" sz="1600" dirty="0"/>
              <a:t>Ostomy management methods involve the use of a wide range of so-called ostomy appliances with ostomy pouches dominating the market with a 80-90% market share.</a:t>
            </a:r>
            <a:endParaRPr lang="nb-NO" sz="1600" dirty="0"/>
          </a:p>
          <a:p>
            <a:endParaRPr lang="nb-NO" sz="1600" dirty="0">
              <a:cs typeface="Times New Roman" panose="02020603050405020304" pitchFamily="18" charset="0"/>
            </a:endParaRPr>
          </a:p>
          <a:p>
            <a:r>
              <a:rPr lang="en-US" sz="1600" dirty="0"/>
              <a:t>The remaining 10-20% of this market is composed of accessories that are designed to be used with the pouches in order to make the user more comfortable and manage situations such as leaks.</a:t>
            </a:r>
          </a:p>
          <a:p>
            <a:endParaRPr lang="nb-NO" sz="1600" dirty="0">
              <a:cs typeface="Times New Roman" panose="02020603050405020304" pitchFamily="18" charset="0"/>
            </a:endParaRPr>
          </a:p>
          <a:p>
            <a:r>
              <a:rPr lang="en-US" sz="1600" dirty="0"/>
              <a:t>Recent estimates of the global market for ostomy products indicate a value on about </a:t>
            </a:r>
          </a:p>
          <a:p>
            <a:r>
              <a:rPr lang="en-US" sz="1600" b="1" dirty="0"/>
              <a:t>US $3 billion. </a:t>
            </a:r>
            <a:r>
              <a:rPr lang="en-GB" sz="1600" dirty="0"/>
              <a:t>Projected annual growth rate of 4-8% because of the increase in </a:t>
            </a:r>
            <a:r>
              <a:rPr lang="en-GB" sz="1600" dirty="0" err="1"/>
              <a:t>coloncancer</a:t>
            </a:r>
            <a:r>
              <a:rPr lang="en-GB" sz="1600" dirty="0"/>
              <a:t> worldwide.</a:t>
            </a:r>
            <a:endParaRPr lang="nb-NO" sz="1600" dirty="0"/>
          </a:p>
          <a:p>
            <a:endParaRPr lang="nb-NO" sz="1600" dirty="0">
              <a:cs typeface="Times New Roman" panose="02020603050405020304" pitchFamily="18" charset="0"/>
            </a:endParaRPr>
          </a:p>
          <a:p>
            <a:endParaRPr lang="nb-NO" sz="1600" dirty="0">
              <a:cs typeface="Times New Roman" panose="02020603050405020304" pitchFamily="18" charset="0"/>
            </a:endParaRPr>
          </a:p>
          <a:p>
            <a:endParaRPr lang="nb-NO" sz="1600" dirty="0">
              <a:cs typeface="Times New Roman" panose="02020603050405020304" pitchFamily="18" charset="0"/>
            </a:endParaRPr>
          </a:p>
          <a:p>
            <a:endParaRPr lang="nb-NO" sz="1600" dirty="0"/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C9D4309A-C36C-414D-A0FB-D6AA264AD8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24470" y="1837814"/>
            <a:ext cx="7497763" cy="733425"/>
          </a:xfrm>
        </p:spPr>
        <p:txBody>
          <a:bodyPr>
            <a:normAutofit/>
          </a:bodyPr>
          <a:lstStyle/>
          <a:p>
            <a:pPr eaLnBrk="1" hangingPunct="1"/>
            <a:r>
              <a:rPr lang="nb-NO" altLang="nb-NO" sz="2000" b="1" dirty="0">
                <a:latin typeface="+mn-lt"/>
              </a:rPr>
              <a:t>Market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D360447C-8E97-F346-AB7E-27DA0BCC7E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9423" y="3186952"/>
            <a:ext cx="2178424" cy="163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247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4">
            <a:extLst>
              <a:ext uri="{FF2B5EF4-FFF2-40B4-BE49-F238E27FC236}">
                <a16:creationId xmlns:a16="http://schemas.microsoft.com/office/drawing/2014/main" id="{8FF3DEAE-8733-8148-BAAD-68D174DA0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0825" y="557213"/>
            <a:ext cx="13716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F63DDB95-8671-F54F-A45C-547A822B5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6433" y="5151145"/>
            <a:ext cx="3064470" cy="1011142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7680E1DB-58AC-B841-8FB6-C37F01C73D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24470" y="1837814"/>
            <a:ext cx="7497763" cy="733425"/>
          </a:xfrm>
        </p:spPr>
        <p:txBody>
          <a:bodyPr>
            <a:normAutofit/>
          </a:bodyPr>
          <a:lstStyle/>
          <a:p>
            <a:pPr eaLnBrk="1" hangingPunct="1"/>
            <a:r>
              <a:rPr lang="nb-NO" altLang="nb-NO" sz="2000" b="1" dirty="0">
                <a:latin typeface="+mn-lt"/>
              </a:rPr>
              <a:t>Challenge nr.1</a:t>
            </a:r>
          </a:p>
        </p:txBody>
      </p:sp>
      <p:pic>
        <p:nvPicPr>
          <p:cNvPr id="8" name="Bilde 7" descr="Et bilde som inneholder skjermbilde&#10;&#10;Automatisk generert beskrivelse">
            <a:extLst>
              <a:ext uri="{FF2B5EF4-FFF2-40B4-BE49-F238E27FC236}">
                <a16:creationId xmlns:a16="http://schemas.microsoft.com/office/drawing/2014/main" id="{D235A471-29EC-3646-8C09-1E8D6364E7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1983" y="2293750"/>
            <a:ext cx="4622378" cy="3351224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0AAEBF9A-25EE-AF42-8A46-B2668BE9A922}"/>
              </a:ext>
            </a:extLst>
          </p:cNvPr>
          <p:cNvSpPr/>
          <p:nvPr/>
        </p:nvSpPr>
        <p:spPr>
          <a:xfrm>
            <a:off x="8363767" y="6162287"/>
            <a:ext cx="252639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1200" dirty="0"/>
              <a:t>The </a:t>
            </a:r>
            <a:r>
              <a:rPr lang="nb-NO" sz="1200" dirty="0" err="1"/>
              <a:t>Ostomy</a:t>
            </a:r>
            <a:r>
              <a:rPr lang="nb-NO" sz="1200" dirty="0"/>
              <a:t> Life </a:t>
            </a:r>
            <a:r>
              <a:rPr lang="nb-NO" sz="1200" dirty="0" err="1"/>
              <a:t>Study</a:t>
            </a:r>
            <a:r>
              <a:rPr lang="nb-NO" sz="1200" dirty="0"/>
              <a:t>: </a:t>
            </a:r>
            <a:r>
              <a:rPr lang="nb-NO" sz="1200" dirty="0" err="1"/>
              <a:t>B.Braun</a:t>
            </a:r>
            <a:r>
              <a:rPr lang="nb-NO" sz="1200" dirty="0"/>
              <a:t> 2015 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932C162F-25A2-6746-85CB-2692DAC7AD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5046" y="1237298"/>
            <a:ext cx="623157" cy="62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133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4">
            <a:extLst>
              <a:ext uri="{FF2B5EF4-FFF2-40B4-BE49-F238E27FC236}">
                <a16:creationId xmlns:a16="http://schemas.microsoft.com/office/drawing/2014/main" id="{6732818D-139A-EB4D-8548-A4867ADCC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0825" y="557213"/>
            <a:ext cx="13716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94ABAF26-0283-A84D-8B4C-B0AE57D5D0E0}"/>
              </a:ext>
            </a:extLst>
          </p:cNvPr>
          <p:cNvSpPr/>
          <p:nvPr/>
        </p:nvSpPr>
        <p:spPr>
          <a:xfrm>
            <a:off x="1170214" y="2468220"/>
            <a:ext cx="9851571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b-NO" sz="2000" b="1" dirty="0">
              <a:latin typeface="Trebuchet MS" panose="020B070302020209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nb-NO" altLang="nb-NO" sz="1600" dirty="0"/>
              <a:t>Ensures safe and stable </a:t>
            </a:r>
            <a:r>
              <a:rPr lang="nb-NO" altLang="nb-NO" sz="1600" dirty="0" err="1"/>
              <a:t>attachment</a:t>
            </a:r>
            <a:r>
              <a:rPr lang="nb-NO" altLang="nb-NO" sz="1600" dirty="0"/>
              <a:t> </a:t>
            </a:r>
            <a:r>
              <a:rPr lang="nb-NO" altLang="nb-NO" sz="1600" dirty="0" err="1"/>
              <a:t>of</a:t>
            </a:r>
            <a:r>
              <a:rPr lang="nb-NO" altLang="nb-NO" sz="1600" dirty="0"/>
              <a:t> bag and plate,</a:t>
            </a:r>
            <a:br>
              <a:rPr lang="nb-NO" altLang="nb-NO" sz="1600" dirty="0"/>
            </a:br>
            <a:r>
              <a:rPr lang="nb-NO" altLang="nb-NO" sz="1600" dirty="0" err="1"/>
              <a:t>which</a:t>
            </a:r>
            <a:r>
              <a:rPr lang="nb-NO" altLang="nb-NO" sz="1600" dirty="0"/>
              <a:t> in turn </a:t>
            </a:r>
            <a:r>
              <a:rPr lang="nb-NO" altLang="nb-NO" sz="1600" dirty="0" err="1"/>
              <a:t>reduces</a:t>
            </a:r>
            <a:r>
              <a:rPr lang="nb-NO" altLang="nb-NO" sz="1600" dirty="0"/>
              <a:t> </a:t>
            </a:r>
            <a:r>
              <a:rPr lang="nb-NO" altLang="nb-NO" sz="1600" dirty="0" err="1"/>
              <a:t>the</a:t>
            </a:r>
            <a:r>
              <a:rPr lang="nb-NO" altLang="nb-NO" sz="1600" dirty="0"/>
              <a:t> risk </a:t>
            </a:r>
            <a:r>
              <a:rPr lang="nb-NO" altLang="nb-NO" sz="1600" dirty="0" err="1"/>
              <a:t>of</a:t>
            </a:r>
            <a:r>
              <a:rPr lang="nb-NO" altLang="nb-NO" sz="1600" dirty="0"/>
              <a:t> </a:t>
            </a:r>
            <a:r>
              <a:rPr lang="nb-NO" altLang="nb-NO" sz="1600" dirty="0" err="1"/>
              <a:t>leakage</a:t>
            </a:r>
            <a:r>
              <a:rPr lang="nb-NO" altLang="nb-NO" sz="1600" dirty="0"/>
              <a:t> under </a:t>
            </a:r>
            <a:r>
              <a:rPr lang="nb-NO" altLang="nb-NO" sz="1600" dirty="0" err="1"/>
              <a:t>the</a:t>
            </a:r>
            <a:r>
              <a:rPr lang="nb-NO" altLang="nb-NO" sz="1600" dirty="0"/>
              <a:t> plate.</a:t>
            </a:r>
          </a:p>
          <a:p>
            <a:pPr>
              <a:buFont typeface="Arial" panose="020B0604020202020204" pitchFamily="34" charset="0"/>
              <a:buNone/>
            </a:pPr>
            <a:endParaRPr lang="nb-NO" altLang="nb-NO" sz="1600" dirty="0"/>
          </a:p>
          <a:p>
            <a:pPr>
              <a:buFont typeface="Arial" panose="020B0604020202020204" pitchFamily="34" charset="0"/>
              <a:buNone/>
            </a:pPr>
            <a:r>
              <a:rPr lang="nb-NO" altLang="nb-NO" sz="1600" dirty="0" err="1"/>
              <a:t>Absorbs</a:t>
            </a:r>
            <a:r>
              <a:rPr lang="nb-NO" altLang="nb-NO" sz="1600" dirty="0"/>
              <a:t> </a:t>
            </a:r>
            <a:r>
              <a:rPr lang="nb-NO" altLang="nb-NO" sz="1600" dirty="0" err="1"/>
              <a:t>leakage</a:t>
            </a:r>
            <a:r>
              <a:rPr lang="nb-NO" altLang="nb-NO" sz="1600" dirty="0"/>
              <a:t> and </a:t>
            </a:r>
            <a:r>
              <a:rPr lang="nb-NO" altLang="nb-NO" sz="1600" dirty="0" err="1"/>
              <a:t>seals</a:t>
            </a:r>
            <a:r>
              <a:rPr lang="nb-NO" altLang="nb-NO" sz="1600" dirty="0"/>
              <a:t> it in </a:t>
            </a:r>
            <a:r>
              <a:rPr lang="nb-NO" altLang="nb-NO" sz="1600" dirty="0" err="1"/>
              <a:t>the</a:t>
            </a:r>
            <a:r>
              <a:rPr lang="nb-NO" altLang="nb-NO" sz="1600" dirty="0"/>
              <a:t> absorbent.</a:t>
            </a:r>
            <a:br>
              <a:rPr lang="nb-NO" altLang="nb-NO" sz="1600" dirty="0"/>
            </a:br>
            <a:r>
              <a:rPr lang="nb-NO" altLang="nb-NO" sz="1600" dirty="0"/>
              <a:t>It </a:t>
            </a:r>
            <a:r>
              <a:rPr lang="nb-NO" altLang="nb-NO" sz="1600" dirty="0" err="1"/>
              <a:t>prevents</a:t>
            </a:r>
            <a:r>
              <a:rPr lang="nb-NO" altLang="nb-NO" sz="1600" dirty="0"/>
              <a:t> </a:t>
            </a:r>
            <a:r>
              <a:rPr lang="nb-NO" altLang="nb-NO" sz="1600" dirty="0" err="1"/>
              <a:t>liquid</a:t>
            </a:r>
            <a:r>
              <a:rPr lang="nb-NO" altLang="nb-NO" sz="1600" dirty="0"/>
              <a:t> from </a:t>
            </a:r>
            <a:r>
              <a:rPr lang="nb-NO" altLang="nb-NO" sz="1600" dirty="0" err="1"/>
              <a:t>getting</a:t>
            </a:r>
            <a:r>
              <a:rPr lang="nb-NO" altLang="nb-NO" sz="1600" dirty="0"/>
              <a:t> </a:t>
            </a:r>
            <a:r>
              <a:rPr lang="nb-NO" altLang="nb-NO" sz="1600" dirty="0" err="1"/>
              <a:t>on</a:t>
            </a:r>
            <a:r>
              <a:rPr lang="nb-NO" altLang="nb-NO" sz="1600" dirty="0"/>
              <a:t> </a:t>
            </a:r>
            <a:r>
              <a:rPr lang="nb-NO" altLang="nb-NO" sz="1600" dirty="0" err="1"/>
              <a:t>the</a:t>
            </a:r>
            <a:r>
              <a:rPr lang="nb-NO" altLang="nb-NO" sz="1600" dirty="0"/>
              <a:t> </a:t>
            </a:r>
            <a:r>
              <a:rPr lang="nb-NO" altLang="nb-NO" sz="1600" dirty="0" err="1"/>
              <a:t>skin</a:t>
            </a:r>
            <a:r>
              <a:rPr lang="nb-NO" altLang="nb-NO" sz="1600" dirty="0"/>
              <a:t>, </a:t>
            </a:r>
            <a:r>
              <a:rPr lang="nb-NO" altLang="nb-NO" sz="1600" dirty="0" err="1"/>
              <a:t>clothing</a:t>
            </a:r>
            <a:r>
              <a:rPr lang="nb-NO" altLang="nb-NO" sz="1600" dirty="0"/>
              <a:t>, bedding etc.</a:t>
            </a:r>
          </a:p>
          <a:p>
            <a:endParaRPr lang="nb-NO" altLang="nb-NO" sz="1600" dirty="0"/>
          </a:p>
          <a:p>
            <a:r>
              <a:rPr lang="nb-NO" altLang="nb-NO" sz="1600" dirty="0" err="1"/>
              <a:t>Perforated</a:t>
            </a:r>
            <a:r>
              <a:rPr lang="nb-NO" altLang="nb-NO" sz="1600" dirty="0"/>
              <a:t> </a:t>
            </a:r>
            <a:r>
              <a:rPr lang="nb-NO" altLang="nb-NO" sz="1600" dirty="0" err="1"/>
              <a:t>silicone</a:t>
            </a:r>
            <a:r>
              <a:rPr lang="nb-NO" altLang="nb-NO" sz="1600" dirty="0"/>
              <a:t> as an adhesive </a:t>
            </a:r>
            <a:r>
              <a:rPr lang="nb-NO" altLang="nb-NO" sz="1600" dirty="0" err="1"/>
              <a:t>gives</a:t>
            </a:r>
            <a:r>
              <a:rPr lang="nb-NO" altLang="nb-NO" sz="1600" dirty="0"/>
              <a:t> </a:t>
            </a:r>
            <a:r>
              <a:rPr lang="nb-NO" altLang="nb-NO" sz="1600" dirty="0" err="1"/>
              <a:t>the</a:t>
            </a:r>
            <a:r>
              <a:rPr lang="nb-NO" altLang="nb-NO" sz="1600" dirty="0"/>
              <a:t> </a:t>
            </a:r>
            <a:r>
              <a:rPr lang="nb-NO" altLang="nb-NO" sz="1600" dirty="0" err="1"/>
              <a:t>skin</a:t>
            </a:r>
            <a:r>
              <a:rPr lang="nb-NO" altLang="nb-NO" sz="1600" dirty="0"/>
              <a:t> </a:t>
            </a:r>
            <a:r>
              <a:rPr lang="nb-NO" altLang="nb-NO" sz="1600" dirty="0" err="1"/>
              <a:t>good</a:t>
            </a:r>
            <a:r>
              <a:rPr lang="nb-NO" altLang="nb-NO" sz="1600" dirty="0"/>
              <a:t> </a:t>
            </a:r>
            <a:r>
              <a:rPr lang="nb-NO" altLang="nb-NO" sz="1600" dirty="0" err="1"/>
              <a:t>ventilation</a:t>
            </a:r>
            <a:r>
              <a:rPr lang="nb-NO" altLang="nb-NO" sz="1600" dirty="0"/>
              <a:t> and </a:t>
            </a:r>
            <a:r>
              <a:rPr lang="nb-NO" altLang="nb-NO" sz="1600" dirty="0" err="1"/>
              <a:t>wounds</a:t>
            </a:r>
            <a:r>
              <a:rPr lang="nb-NO" altLang="nb-NO" sz="1600" dirty="0"/>
              <a:t>                 </a:t>
            </a:r>
          </a:p>
          <a:p>
            <a:r>
              <a:rPr lang="nb-NO" altLang="nb-NO" sz="1600" dirty="0" err="1"/>
              <a:t>grow</a:t>
            </a:r>
            <a:r>
              <a:rPr lang="nb-NO" altLang="nb-NO" sz="1600" dirty="0"/>
              <a:t> </a:t>
            </a:r>
            <a:r>
              <a:rPr lang="nb-NO" altLang="nb-NO" sz="1600" dirty="0" err="1"/>
              <a:t>better</a:t>
            </a:r>
            <a:r>
              <a:rPr lang="nb-NO" altLang="nb-NO" sz="1600" dirty="0"/>
              <a:t>. It </a:t>
            </a:r>
            <a:r>
              <a:rPr lang="nb-NO" altLang="nb-NO" sz="1600" dirty="0" err="1"/>
              <a:t>also</a:t>
            </a:r>
            <a:r>
              <a:rPr lang="nb-NO" altLang="nb-NO" sz="1600" dirty="0"/>
              <a:t> makes it </a:t>
            </a:r>
            <a:r>
              <a:rPr lang="nb-NO" altLang="nb-NO" sz="1600" dirty="0" err="1"/>
              <a:t>easy</a:t>
            </a:r>
            <a:r>
              <a:rPr lang="nb-NO" altLang="nb-NO" sz="1600" dirty="0"/>
              <a:t> to </a:t>
            </a:r>
            <a:r>
              <a:rPr lang="nb-NO" altLang="nb-NO" sz="1600" dirty="0" err="1"/>
              <a:t>remove</a:t>
            </a:r>
            <a:r>
              <a:rPr lang="nb-NO" altLang="nb-NO" sz="1600" dirty="0"/>
              <a:t> </a:t>
            </a:r>
            <a:r>
              <a:rPr lang="nb-NO" altLang="nb-NO" sz="1600" dirty="0" err="1"/>
              <a:t>after</a:t>
            </a:r>
            <a:r>
              <a:rPr lang="nb-NO" altLang="nb-NO" sz="1600" dirty="0"/>
              <a:t> </a:t>
            </a:r>
            <a:r>
              <a:rPr lang="nb-NO" altLang="nb-NO" sz="1600" dirty="0" err="1"/>
              <a:t>use</a:t>
            </a:r>
            <a:r>
              <a:rPr lang="nb-NO" altLang="nb-NO" sz="1600" dirty="0"/>
              <a:t>, </a:t>
            </a:r>
            <a:r>
              <a:rPr lang="nb-NO" altLang="nb-NO" sz="1600" dirty="0" err="1"/>
              <a:t>also</a:t>
            </a:r>
            <a:r>
              <a:rPr lang="nb-NO" altLang="nb-NO" sz="1600" dirty="0"/>
              <a:t> </a:t>
            </a:r>
            <a:r>
              <a:rPr lang="nb-NO" altLang="nb-NO" sz="1600" dirty="0" err="1"/>
              <a:t>on</a:t>
            </a:r>
            <a:r>
              <a:rPr lang="nb-NO" altLang="nb-NO" sz="1600" dirty="0"/>
              <a:t> </a:t>
            </a:r>
            <a:r>
              <a:rPr lang="nb-NO" altLang="nb-NO" sz="1600" dirty="0" err="1"/>
              <a:t>established</a:t>
            </a:r>
            <a:r>
              <a:rPr lang="nb-NO" altLang="nb-NO" sz="1600" dirty="0"/>
              <a:t> </a:t>
            </a:r>
            <a:r>
              <a:rPr lang="nb-NO" altLang="nb-NO" sz="1600" dirty="0" err="1"/>
              <a:t>wounds</a:t>
            </a:r>
            <a:r>
              <a:rPr lang="nb-NO" altLang="nb-NO" sz="1600" dirty="0"/>
              <a:t>.</a:t>
            </a:r>
          </a:p>
          <a:p>
            <a:endParaRPr lang="nb-NO" altLang="nb-NO" sz="2000" b="1" dirty="0">
              <a:latin typeface="Trebuchet MS" panose="020B0703020202090204" pitchFamily="34" charset="0"/>
            </a:endParaRPr>
          </a:p>
          <a:p>
            <a:r>
              <a:rPr lang="nb-NO" sz="1600" dirty="0" err="1"/>
              <a:t>Launched</a:t>
            </a:r>
            <a:r>
              <a:rPr lang="nb-NO" sz="1600" dirty="0"/>
              <a:t>  2019/20</a:t>
            </a:r>
          </a:p>
          <a:p>
            <a:endParaRPr lang="nb-NO" altLang="nb-NO" sz="2000" b="1" dirty="0">
              <a:latin typeface="Trebuchet MS" panose="020B0703020202090204" pitchFamily="34" charset="0"/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B0F0D9D0-0EEF-E84E-BE98-15924E8D9315}"/>
              </a:ext>
            </a:extLst>
          </p:cNvPr>
          <p:cNvSpPr/>
          <p:nvPr/>
        </p:nvSpPr>
        <p:spPr>
          <a:xfrm>
            <a:off x="1170214" y="2283554"/>
            <a:ext cx="48803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000" b="1" dirty="0"/>
              <a:t>Product 1 – Erland Care Superabsorbent Pad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08E41368-5083-2140-AB1A-50067DFF01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9178533" y="1923793"/>
            <a:ext cx="1116513" cy="1116513"/>
          </a:xfrm>
          <a:prstGeom prst="rect">
            <a:avLst/>
          </a:prstGeom>
        </p:spPr>
      </p:pic>
      <p:pic>
        <p:nvPicPr>
          <p:cNvPr id="7" name="Bilde 2">
            <a:extLst>
              <a:ext uri="{FF2B5EF4-FFF2-40B4-BE49-F238E27FC236}">
                <a16:creationId xmlns:a16="http://schemas.microsoft.com/office/drawing/2014/main" id="{C0BA34AF-955F-654C-852F-DA7673785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184" y="3612393"/>
            <a:ext cx="2843213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8216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lassholder for innhold 4">
            <a:extLst>
              <a:ext uri="{FF2B5EF4-FFF2-40B4-BE49-F238E27FC236}">
                <a16:creationId xmlns:a16="http://schemas.microsoft.com/office/drawing/2014/main" id="{7D96A890-3C54-3144-8E29-D0482AE88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0825" y="557213"/>
            <a:ext cx="13716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Plassholder for innhold 2">
            <a:extLst>
              <a:ext uri="{FF2B5EF4-FFF2-40B4-BE49-F238E27FC236}">
                <a16:creationId xmlns:a16="http://schemas.microsoft.com/office/drawing/2014/main" id="{A408DAC9-CE65-8647-918D-CED5FA3C61D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716697" y="2855893"/>
            <a:ext cx="6758604" cy="653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1800" b="1" dirty="0">
                <a:solidFill>
                  <a:srgbClr val="AC2671"/>
                </a:solidFill>
              </a:rPr>
              <a:t>76% </a:t>
            </a:r>
            <a:r>
              <a:rPr lang="nb-NO" sz="1800" b="1" dirty="0" err="1">
                <a:solidFill>
                  <a:srgbClr val="AC2671"/>
                </a:solidFill>
              </a:rPr>
              <a:t>Experience</a:t>
            </a:r>
            <a:r>
              <a:rPr lang="nb-NO" sz="1800" b="1" dirty="0">
                <a:solidFill>
                  <a:srgbClr val="AC2671"/>
                </a:solidFill>
              </a:rPr>
              <a:t> </a:t>
            </a:r>
            <a:r>
              <a:rPr lang="nb-NO" sz="1800" b="1" dirty="0" err="1">
                <a:solidFill>
                  <a:srgbClr val="AC2671"/>
                </a:solidFill>
              </a:rPr>
              <a:t>wounds</a:t>
            </a:r>
            <a:r>
              <a:rPr lang="nb-NO" sz="1800" b="1" dirty="0">
                <a:solidFill>
                  <a:srgbClr val="AC2671"/>
                </a:solidFill>
              </a:rPr>
              <a:t> or </a:t>
            </a:r>
            <a:r>
              <a:rPr lang="nb-NO" sz="1800" b="1" dirty="0" err="1">
                <a:solidFill>
                  <a:srgbClr val="AC2671"/>
                </a:solidFill>
              </a:rPr>
              <a:t>skin</a:t>
            </a:r>
            <a:r>
              <a:rPr lang="nb-NO" sz="1800" b="1" dirty="0">
                <a:solidFill>
                  <a:srgbClr val="AC2671"/>
                </a:solidFill>
              </a:rPr>
              <a:t> </a:t>
            </a:r>
            <a:r>
              <a:rPr lang="nb-NO" sz="1800" b="1" dirty="0" err="1">
                <a:solidFill>
                  <a:srgbClr val="AC2671"/>
                </a:solidFill>
              </a:rPr>
              <a:t>irritations</a:t>
            </a:r>
            <a:r>
              <a:rPr lang="nb-NO" sz="1800" b="1" dirty="0">
                <a:solidFill>
                  <a:srgbClr val="AC2671"/>
                </a:solidFill>
              </a:rPr>
              <a:t> under </a:t>
            </a:r>
            <a:r>
              <a:rPr lang="nb-NO" sz="1800" b="1" dirty="0" err="1">
                <a:solidFill>
                  <a:srgbClr val="AC2671"/>
                </a:solidFill>
              </a:rPr>
              <a:t>the</a:t>
            </a:r>
            <a:r>
              <a:rPr lang="nb-NO" sz="1800" b="1" dirty="0">
                <a:solidFill>
                  <a:srgbClr val="AC2671"/>
                </a:solidFill>
              </a:rPr>
              <a:t> stoma bag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269D64A9-30EF-5542-AFC3-72E28205C1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857" r="12857"/>
          <a:stretch/>
        </p:blipFill>
        <p:spPr>
          <a:xfrm>
            <a:off x="5214515" y="3620759"/>
            <a:ext cx="1762969" cy="1779920"/>
          </a:xfrm>
          <a:prstGeom prst="rect">
            <a:avLst/>
          </a:prstGeom>
        </p:spPr>
      </p:pic>
      <p:sp>
        <p:nvSpPr>
          <p:cNvPr id="8" name="Tittel 1">
            <a:extLst>
              <a:ext uri="{FF2B5EF4-FFF2-40B4-BE49-F238E27FC236}">
                <a16:creationId xmlns:a16="http://schemas.microsoft.com/office/drawing/2014/main" id="{C1646FF6-4A59-724D-BF45-394AFCB18B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24470" y="1837814"/>
            <a:ext cx="7497763" cy="733425"/>
          </a:xfrm>
        </p:spPr>
        <p:txBody>
          <a:bodyPr>
            <a:normAutofit/>
          </a:bodyPr>
          <a:lstStyle/>
          <a:p>
            <a:pPr eaLnBrk="1" hangingPunct="1"/>
            <a:r>
              <a:rPr lang="nb-NO" altLang="nb-NO" sz="2000" b="1" dirty="0">
                <a:latin typeface="+mn-lt"/>
              </a:rPr>
              <a:t>Challenge nr.2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A0CE953F-8A0F-B64F-A17B-F16DBC5CB921}"/>
              </a:ext>
            </a:extLst>
          </p:cNvPr>
          <p:cNvSpPr/>
          <p:nvPr/>
        </p:nvSpPr>
        <p:spPr>
          <a:xfrm>
            <a:off x="1742835" y="6168553"/>
            <a:ext cx="87063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400" b="1" i="0" u="none" strike="noStrike" dirty="0" err="1">
                <a:solidFill>
                  <a:srgbClr val="222222"/>
                </a:solidFill>
                <a:effectLst/>
              </a:rPr>
              <a:t>Moisture</a:t>
            </a:r>
            <a:r>
              <a:rPr lang="nb-NO" sz="1400" b="0" i="0" u="none" strike="noStrike" dirty="0" err="1">
                <a:solidFill>
                  <a:srgbClr val="222222"/>
                </a:solidFill>
                <a:effectLst/>
              </a:rPr>
              <a:t>-</a:t>
            </a:r>
            <a:r>
              <a:rPr lang="nb-NO" sz="1400" b="1" i="0" u="none" strike="noStrike" dirty="0" err="1">
                <a:solidFill>
                  <a:srgbClr val="222222"/>
                </a:solidFill>
                <a:effectLst/>
              </a:rPr>
              <a:t>associated</a:t>
            </a:r>
            <a:r>
              <a:rPr lang="nb-NO" sz="1400" b="1" i="0" u="none" strike="noStrike" dirty="0">
                <a:solidFill>
                  <a:srgbClr val="222222"/>
                </a:solidFill>
                <a:effectLst/>
              </a:rPr>
              <a:t> </a:t>
            </a:r>
            <a:r>
              <a:rPr lang="nb-NO" sz="1400" b="1" i="0" u="none" strike="noStrike" dirty="0" err="1">
                <a:solidFill>
                  <a:srgbClr val="222222"/>
                </a:solidFill>
                <a:effectLst/>
              </a:rPr>
              <a:t>skin</a:t>
            </a:r>
            <a:r>
              <a:rPr lang="nb-NO" sz="1400" b="1" i="0" u="none" strike="noStrike" dirty="0">
                <a:solidFill>
                  <a:srgbClr val="222222"/>
                </a:solidFill>
                <a:effectLst/>
              </a:rPr>
              <a:t> </a:t>
            </a:r>
            <a:r>
              <a:rPr lang="nb-NO" sz="1400" b="1" i="0" u="none" strike="noStrike" dirty="0" err="1">
                <a:solidFill>
                  <a:srgbClr val="222222"/>
                </a:solidFill>
                <a:effectLst/>
              </a:rPr>
              <a:t>damage</a:t>
            </a:r>
            <a:r>
              <a:rPr lang="nb-NO" sz="1400" b="0" i="0" u="none" strike="noStrike" dirty="0">
                <a:solidFill>
                  <a:srgbClr val="222222"/>
                </a:solidFill>
                <a:effectLst/>
              </a:rPr>
              <a:t> or MASD is </a:t>
            </a:r>
            <a:r>
              <a:rPr lang="nb-NO" sz="1400" b="0" i="0" u="none" strike="noStrike" dirty="0" err="1">
                <a:solidFill>
                  <a:srgbClr val="222222"/>
                </a:solidFill>
                <a:effectLst/>
              </a:rPr>
              <a:t>defined</a:t>
            </a:r>
            <a:r>
              <a:rPr lang="nb-NO" sz="1400" b="0" i="0" u="none" strike="noStrike" dirty="0">
                <a:solidFill>
                  <a:srgbClr val="222222"/>
                </a:solidFill>
                <a:effectLst/>
              </a:rPr>
              <a:t> as "</a:t>
            </a:r>
            <a:r>
              <a:rPr lang="nb-NO" sz="1400" b="0" i="0" u="none" strike="noStrike" dirty="0" err="1">
                <a:solidFill>
                  <a:srgbClr val="222222"/>
                </a:solidFill>
                <a:effectLst/>
              </a:rPr>
              <a:t>inflammation</a:t>
            </a:r>
            <a:r>
              <a:rPr lang="nb-NO" sz="1400" b="0" i="0" u="none" strike="noStrike" dirty="0">
                <a:solidFill>
                  <a:srgbClr val="222222"/>
                </a:solidFill>
                <a:effectLst/>
              </a:rPr>
              <a:t> and </a:t>
            </a:r>
            <a:r>
              <a:rPr lang="nb-NO" sz="1400" b="0" i="0" u="none" strike="noStrike" dirty="0" err="1">
                <a:solidFill>
                  <a:srgbClr val="222222"/>
                </a:solidFill>
                <a:effectLst/>
              </a:rPr>
              <a:t>erosion</a:t>
            </a:r>
            <a:r>
              <a:rPr lang="nb-NO" sz="1400" b="0" i="0" u="none" strike="noStrike" dirty="0">
                <a:solidFill>
                  <a:srgbClr val="222222"/>
                </a:solidFill>
                <a:effectLst/>
              </a:rPr>
              <a:t> </a:t>
            </a:r>
            <a:r>
              <a:rPr lang="nb-NO" sz="1400" b="0" i="0" u="none" strike="noStrike" dirty="0" err="1">
                <a:solidFill>
                  <a:srgbClr val="222222"/>
                </a:solidFill>
                <a:effectLst/>
              </a:rPr>
              <a:t>of</a:t>
            </a:r>
            <a:r>
              <a:rPr lang="nb-NO" sz="1400" b="0" i="0" u="none" strike="noStrike" dirty="0">
                <a:solidFill>
                  <a:srgbClr val="222222"/>
                </a:solidFill>
                <a:effectLst/>
              </a:rPr>
              <a:t> </a:t>
            </a:r>
            <a:r>
              <a:rPr lang="nb-NO" sz="1400" b="0" i="0" u="none" strike="noStrike" dirty="0" err="1">
                <a:solidFill>
                  <a:srgbClr val="222222"/>
                </a:solidFill>
                <a:effectLst/>
              </a:rPr>
              <a:t>the</a:t>
            </a:r>
            <a:r>
              <a:rPr lang="nb-NO" sz="1400" b="0" i="0" u="none" strike="noStrike" dirty="0">
                <a:solidFill>
                  <a:srgbClr val="222222"/>
                </a:solidFill>
                <a:effectLst/>
              </a:rPr>
              <a:t> </a:t>
            </a:r>
            <a:r>
              <a:rPr lang="nb-NO" sz="1400" b="1" i="0" u="none" strike="noStrike" dirty="0" err="1">
                <a:solidFill>
                  <a:srgbClr val="222222"/>
                </a:solidFill>
                <a:effectLst/>
              </a:rPr>
              <a:t>skin</a:t>
            </a:r>
            <a:r>
              <a:rPr lang="nb-NO" sz="1400" b="0" i="0" u="none" strike="noStrike" dirty="0">
                <a:solidFill>
                  <a:srgbClr val="222222"/>
                </a:solidFill>
                <a:effectLst/>
              </a:rPr>
              <a:t> </a:t>
            </a:r>
            <a:r>
              <a:rPr lang="nb-NO" sz="1400" b="0" i="0" u="none" strike="noStrike" dirty="0" err="1">
                <a:solidFill>
                  <a:srgbClr val="222222"/>
                </a:solidFill>
                <a:effectLst/>
              </a:rPr>
              <a:t>caused</a:t>
            </a:r>
            <a:r>
              <a:rPr lang="nb-NO" sz="1400" b="0" i="0" u="none" strike="noStrike" dirty="0">
                <a:solidFill>
                  <a:srgbClr val="222222"/>
                </a:solidFill>
                <a:effectLst/>
              </a:rPr>
              <a:t> by </a:t>
            </a:r>
            <a:r>
              <a:rPr lang="nb-NO" sz="1400" b="0" i="0" u="none" strike="noStrike" dirty="0" err="1">
                <a:solidFill>
                  <a:srgbClr val="222222"/>
                </a:solidFill>
                <a:effectLst/>
              </a:rPr>
              <a:t>prolonged</a:t>
            </a:r>
            <a:r>
              <a:rPr lang="nb-NO" sz="1400" b="0" i="0" u="none" strike="noStrike" dirty="0">
                <a:solidFill>
                  <a:srgbClr val="222222"/>
                </a:solidFill>
                <a:effectLst/>
              </a:rPr>
              <a:t> </a:t>
            </a:r>
            <a:r>
              <a:rPr lang="nb-NO" sz="1400" b="0" i="0" u="none" strike="noStrike" dirty="0" err="1">
                <a:solidFill>
                  <a:srgbClr val="222222"/>
                </a:solidFill>
                <a:effectLst/>
              </a:rPr>
              <a:t>exposure</a:t>
            </a:r>
            <a:r>
              <a:rPr lang="nb-NO" sz="1400" b="0" i="0" u="none" strike="noStrike" dirty="0">
                <a:solidFill>
                  <a:srgbClr val="222222"/>
                </a:solidFill>
                <a:effectLst/>
              </a:rPr>
              <a:t> to </a:t>
            </a:r>
            <a:r>
              <a:rPr lang="nb-NO" sz="1400" b="1" i="0" u="none" strike="noStrike" dirty="0" err="1">
                <a:solidFill>
                  <a:srgbClr val="222222"/>
                </a:solidFill>
                <a:effectLst/>
              </a:rPr>
              <a:t>moisture</a:t>
            </a:r>
            <a:r>
              <a:rPr lang="nb-NO" sz="1400" b="0" i="0" u="none" strike="noStrike" dirty="0">
                <a:solidFill>
                  <a:srgbClr val="222222"/>
                </a:solidFill>
                <a:effectLst/>
              </a:rPr>
              <a:t> and </a:t>
            </a:r>
            <a:r>
              <a:rPr lang="nb-NO" sz="1400" b="0" i="0" u="none" strike="noStrike" dirty="0" err="1">
                <a:solidFill>
                  <a:srgbClr val="222222"/>
                </a:solidFill>
                <a:effectLst/>
              </a:rPr>
              <a:t>its</a:t>
            </a:r>
            <a:r>
              <a:rPr lang="nb-NO" sz="1400" b="0" i="0" u="none" strike="noStrike" dirty="0">
                <a:solidFill>
                  <a:srgbClr val="222222"/>
                </a:solidFill>
                <a:effectLst/>
              </a:rPr>
              <a:t> </a:t>
            </a:r>
            <a:r>
              <a:rPr lang="nb-NO" sz="1400" b="0" i="0" u="none" strike="noStrike" dirty="0" err="1">
                <a:solidFill>
                  <a:srgbClr val="222222"/>
                </a:solidFill>
                <a:effectLst/>
              </a:rPr>
              <a:t>contents</a:t>
            </a:r>
            <a:r>
              <a:rPr lang="nb-NO" sz="1400" b="0" i="0" u="none" strike="noStrike" dirty="0">
                <a:solidFill>
                  <a:srgbClr val="222222"/>
                </a:solidFill>
                <a:effectLst/>
              </a:rPr>
              <a:t>, </a:t>
            </a:r>
            <a:r>
              <a:rPr lang="nb-NO" sz="1400" b="0" i="0" u="none" strike="noStrike" dirty="0" err="1">
                <a:solidFill>
                  <a:srgbClr val="222222"/>
                </a:solidFill>
                <a:effectLst/>
              </a:rPr>
              <a:t>including</a:t>
            </a:r>
            <a:r>
              <a:rPr lang="nb-NO" sz="1400" b="0" i="0" u="none" strike="noStrike" dirty="0">
                <a:solidFill>
                  <a:srgbClr val="222222"/>
                </a:solidFill>
                <a:effectLst/>
              </a:rPr>
              <a:t> </a:t>
            </a:r>
            <a:r>
              <a:rPr lang="nb-NO" sz="1400" b="0" i="0" u="none" strike="noStrike" dirty="0" err="1">
                <a:solidFill>
                  <a:srgbClr val="222222"/>
                </a:solidFill>
                <a:effectLst/>
              </a:rPr>
              <a:t>urine</a:t>
            </a:r>
            <a:r>
              <a:rPr lang="nb-NO" sz="1400" b="0" i="0" u="none" strike="noStrike" dirty="0">
                <a:solidFill>
                  <a:srgbClr val="222222"/>
                </a:solidFill>
                <a:effectLst/>
              </a:rPr>
              <a:t>, </a:t>
            </a:r>
            <a:r>
              <a:rPr lang="nb-NO" sz="1400" b="0" i="0" u="none" strike="noStrike" dirty="0" err="1">
                <a:solidFill>
                  <a:srgbClr val="222222"/>
                </a:solidFill>
                <a:effectLst/>
              </a:rPr>
              <a:t>stool</a:t>
            </a:r>
            <a:r>
              <a:rPr lang="nb-NO" sz="1400" b="0" i="0" u="none" strike="noStrike" dirty="0">
                <a:solidFill>
                  <a:srgbClr val="222222"/>
                </a:solidFill>
                <a:effectLst/>
              </a:rPr>
              <a:t>, </a:t>
            </a:r>
            <a:r>
              <a:rPr lang="nb-NO" sz="1400" b="0" i="0" u="none" strike="noStrike" dirty="0" err="1">
                <a:solidFill>
                  <a:srgbClr val="222222"/>
                </a:solidFill>
                <a:effectLst/>
              </a:rPr>
              <a:t>perspiration</a:t>
            </a:r>
            <a:r>
              <a:rPr lang="nb-NO" sz="1400" b="0" i="0" u="none" strike="noStrike" dirty="0">
                <a:solidFill>
                  <a:srgbClr val="222222"/>
                </a:solidFill>
                <a:effectLst/>
              </a:rPr>
              <a:t>, </a:t>
            </a:r>
            <a:r>
              <a:rPr lang="nb-NO" sz="1400" b="0" i="0" u="none" strike="noStrike" dirty="0" err="1">
                <a:solidFill>
                  <a:srgbClr val="222222"/>
                </a:solidFill>
                <a:effectLst/>
              </a:rPr>
              <a:t>wound</a:t>
            </a:r>
            <a:r>
              <a:rPr lang="nb-NO" sz="1400" b="0" i="0" u="none" strike="noStrike" dirty="0">
                <a:solidFill>
                  <a:srgbClr val="222222"/>
                </a:solidFill>
                <a:effectLst/>
              </a:rPr>
              <a:t> </a:t>
            </a:r>
            <a:r>
              <a:rPr lang="nb-NO" sz="1400" b="0" i="0" u="none" strike="noStrike" dirty="0" err="1">
                <a:solidFill>
                  <a:srgbClr val="222222"/>
                </a:solidFill>
                <a:effectLst/>
              </a:rPr>
              <a:t>exudate</a:t>
            </a:r>
            <a:r>
              <a:rPr lang="nb-NO" sz="1400" b="0" i="0" u="none" strike="noStrike" dirty="0">
                <a:solidFill>
                  <a:srgbClr val="222222"/>
                </a:solidFill>
                <a:effectLst/>
              </a:rPr>
              <a:t>, </a:t>
            </a:r>
            <a:r>
              <a:rPr lang="nb-NO" sz="1400" b="0" i="0" u="none" strike="noStrike" dirty="0" err="1">
                <a:solidFill>
                  <a:srgbClr val="222222"/>
                </a:solidFill>
                <a:effectLst/>
              </a:rPr>
              <a:t>mucus</a:t>
            </a:r>
            <a:r>
              <a:rPr lang="nb-NO" sz="1400" b="0" i="0" u="none" strike="noStrike" dirty="0">
                <a:solidFill>
                  <a:srgbClr val="222222"/>
                </a:solidFill>
                <a:effectLst/>
              </a:rPr>
              <a:t>, or saliva.</a:t>
            </a:r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3355408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4">
            <a:extLst>
              <a:ext uri="{FF2B5EF4-FFF2-40B4-BE49-F238E27FC236}">
                <a16:creationId xmlns:a16="http://schemas.microsoft.com/office/drawing/2014/main" id="{6732818D-139A-EB4D-8548-A4867ADCC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0825" y="557213"/>
            <a:ext cx="13716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94ABAF26-0283-A84D-8B4C-B0AE57D5D0E0}"/>
              </a:ext>
            </a:extLst>
          </p:cNvPr>
          <p:cNvSpPr/>
          <p:nvPr/>
        </p:nvSpPr>
        <p:spPr>
          <a:xfrm>
            <a:off x="1170214" y="2897064"/>
            <a:ext cx="985157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b-NO" sz="1600" b="1" dirty="0"/>
          </a:p>
          <a:p>
            <a:r>
              <a:rPr lang="nb-NO" sz="1600" dirty="0"/>
              <a:t>A superabsorbent </a:t>
            </a:r>
            <a:r>
              <a:rPr lang="nb-NO" sz="1600" dirty="0" err="1"/>
              <a:t>skin</a:t>
            </a:r>
            <a:r>
              <a:rPr lang="nb-NO" sz="1600" dirty="0"/>
              <a:t> plate </a:t>
            </a:r>
            <a:r>
              <a:rPr lang="nb-NO" sz="1600" dirty="0" err="1"/>
              <a:t>that</a:t>
            </a:r>
            <a:r>
              <a:rPr lang="nb-NO" sz="1600" dirty="0"/>
              <a:t> attaches </a:t>
            </a:r>
            <a:r>
              <a:rPr lang="nb-NO" sz="1600" dirty="0" err="1"/>
              <a:t>directly</a:t>
            </a:r>
            <a:r>
              <a:rPr lang="nb-NO" sz="1600" dirty="0"/>
              <a:t> to </a:t>
            </a:r>
            <a:r>
              <a:rPr lang="nb-NO" sz="1600" dirty="0" err="1"/>
              <a:t>the</a:t>
            </a:r>
            <a:r>
              <a:rPr lang="nb-NO" sz="1600" dirty="0"/>
              <a:t> </a:t>
            </a:r>
            <a:r>
              <a:rPr lang="nb-NO" sz="1600" dirty="0" err="1"/>
              <a:t>skin</a:t>
            </a:r>
            <a:r>
              <a:rPr lang="nb-NO" sz="1600" dirty="0"/>
              <a:t>, </a:t>
            </a:r>
          </a:p>
          <a:p>
            <a:r>
              <a:rPr lang="nb-NO" sz="1600" dirty="0"/>
              <a:t>and is </a:t>
            </a:r>
            <a:r>
              <a:rPr lang="nb-NO" sz="1600" dirty="0" err="1"/>
              <a:t>located</a:t>
            </a:r>
            <a:r>
              <a:rPr lang="nb-NO" sz="1600" dirty="0"/>
              <a:t> </a:t>
            </a:r>
            <a:r>
              <a:rPr lang="nb-NO" sz="1600" dirty="0" err="1"/>
              <a:t>below</a:t>
            </a:r>
            <a:r>
              <a:rPr lang="nb-NO" sz="1600" dirty="0"/>
              <a:t> </a:t>
            </a:r>
            <a:r>
              <a:rPr lang="nb-NO" sz="1600" dirty="0" err="1"/>
              <a:t>the</a:t>
            </a:r>
            <a:r>
              <a:rPr lang="nb-NO" sz="1600" dirty="0"/>
              <a:t> </a:t>
            </a:r>
            <a:r>
              <a:rPr lang="nb-NO" sz="1600" dirty="0" err="1"/>
              <a:t>attachment</a:t>
            </a:r>
            <a:r>
              <a:rPr lang="nb-NO" sz="1600" dirty="0"/>
              <a:t> plate </a:t>
            </a:r>
            <a:r>
              <a:rPr lang="nb-NO" sz="1600" dirty="0" err="1"/>
              <a:t>of</a:t>
            </a:r>
            <a:r>
              <a:rPr lang="nb-NO" sz="1600" dirty="0"/>
              <a:t> </a:t>
            </a:r>
            <a:r>
              <a:rPr lang="nb-NO" sz="1600" dirty="0" err="1"/>
              <a:t>the</a:t>
            </a:r>
            <a:r>
              <a:rPr lang="nb-NO" sz="1600" dirty="0"/>
              <a:t> </a:t>
            </a:r>
            <a:r>
              <a:rPr lang="nb-NO" sz="1600" dirty="0" err="1"/>
              <a:t>ostomy</a:t>
            </a:r>
            <a:r>
              <a:rPr lang="nb-NO" sz="1600" dirty="0"/>
              <a:t> bag. </a:t>
            </a:r>
          </a:p>
          <a:p>
            <a:r>
              <a:rPr lang="nb-NO" sz="1600" dirty="0"/>
              <a:t>The </a:t>
            </a:r>
            <a:r>
              <a:rPr lang="nb-NO" sz="1600" dirty="0" err="1"/>
              <a:t>skin</a:t>
            </a:r>
            <a:r>
              <a:rPr lang="nb-NO" sz="1600" dirty="0"/>
              <a:t> plate </a:t>
            </a:r>
            <a:r>
              <a:rPr lang="nb-NO" sz="1600" dirty="0" err="1"/>
              <a:t>can</a:t>
            </a:r>
            <a:r>
              <a:rPr lang="nb-NO" sz="1600" dirty="0"/>
              <a:t> </a:t>
            </a:r>
            <a:r>
              <a:rPr lang="nb-NO" sz="1600" dirty="0" err="1"/>
              <a:t>absorb</a:t>
            </a:r>
            <a:r>
              <a:rPr lang="nb-NO" sz="1600" dirty="0"/>
              <a:t> a </a:t>
            </a:r>
            <a:r>
              <a:rPr lang="nb-NO" sz="1600" dirty="0" err="1"/>
              <a:t>significant</a:t>
            </a:r>
            <a:r>
              <a:rPr lang="nb-NO" sz="1600" dirty="0"/>
              <a:t> </a:t>
            </a:r>
            <a:r>
              <a:rPr lang="nb-NO" sz="1600" dirty="0" err="1"/>
              <a:t>volume</a:t>
            </a:r>
            <a:r>
              <a:rPr lang="nb-NO" sz="1600" dirty="0"/>
              <a:t> </a:t>
            </a:r>
            <a:r>
              <a:rPr lang="nb-NO" sz="1600" dirty="0" err="1"/>
              <a:t>of</a:t>
            </a:r>
            <a:r>
              <a:rPr lang="nb-NO" sz="1600" dirty="0"/>
              <a:t> fluid and </a:t>
            </a:r>
          </a:p>
          <a:p>
            <a:r>
              <a:rPr lang="nb-NO" sz="1600" dirty="0" err="1"/>
              <a:t>reduce</a:t>
            </a:r>
            <a:r>
              <a:rPr lang="nb-NO" sz="1600" dirty="0"/>
              <a:t> </a:t>
            </a:r>
            <a:r>
              <a:rPr lang="nb-NO" sz="1600" dirty="0" err="1"/>
              <a:t>the</a:t>
            </a:r>
            <a:r>
              <a:rPr lang="nb-NO" sz="1600" dirty="0"/>
              <a:t> risk </a:t>
            </a:r>
            <a:r>
              <a:rPr lang="nb-NO" sz="1600" dirty="0" err="1"/>
              <a:t>of</a:t>
            </a:r>
            <a:r>
              <a:rPr lang="nb-NO" sz="1600" dirty="0"/>
              <a:t> </a:t>
            </a:r>
            <a:r>
              <a:rPr lang="nb-NO" sz="1600" dirty="0" err="1"/>
              <a:t>skin</a:t>
            </a:r>
            <a:r>
              <a:rPr lang="nb-NO" sz="1600" dirty="0"/>
              <a:t> </a:t>
            </a:r>
            <a:r>
              <a:rPr lang="nb-NO" sz="1600" dirty="0" err="1"/>
              <a:t>irritation</a:t>
            </a:r>
            <a:r>
              <a:rPr lang="nb-NO" sz="1600" dirty="0"/>
              <a:t> </a:t>
            </a:r>
            <a:r>
              <a:rPr lang="nb-NO" sz="1600" dirty="0" err="1"/>
              <a:t>around</a:t>
            </a:r>
            <a:r>
              <a:rPr lang="nb-NO" sz="1600" dirty="0"/>
              <a:t> </a:t>
            </a:r>
            <a:r>
              <a:rPr lang="nb-NO" sz="1600" dirty="0" err="1"/>
              <a:t>the</a:t>
            </a:r>
            <a:r>
              <a:rPr lang="nb-NO" sz="1600" dirty="0"/>
              <a:t> stoma. </a:t>
            </a:r>
          </a:p>
          <a:p>
            <a:endParaRPr lang="nb-NO" sz="1600" dirty="0"/>
          </a:p>
          <a:p>
            <a:endParaRPr lang="nb-NO" sz="1600" dirty="0"/>
          </a:p>
          <a:p>
            <a:r>
              <a:rPr lang="nb-NO" sz="1600" dirty="0" err="1"/>
              <a:t>Launch</a:t>
            </a:r>
            <a:r>
              <a:rPr lang="nb-NO" sz="1600" dirty="0"/>
              <a:t> Q1 - 2021</a:t>
            </a:r>
          </a:p>
          <a:p>
            <a:endParaRPr lang="nb-NO" altLang="nb-NO" sz="1600" b="1" dirty="0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B0F0D9D0-0EEF-E84E-BE98-15924E8D9315}"/>
              </a:ext>
            </a:extLst>
          </p:cNvPr>
          <p:cNvSpPr/>
          <p:nvPr/>
        </p:nvSpPr>
        <p:spPr>
          <a:xfrm>
            <a:off x="1170214" y="2283554"/>
            <a:ext cx="43153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000" b="1" dirty="0"/>
              <a:t>Product 2 – Erland Care </a:t>
            </a:r>
            <a:r>
              <a:rPr lang="nb-NO" sz="2000" b="1" dirty="0" err="1"/>
              <a:t>Protective</a:t>
            </a:r>
            <a:r>
              <a:rPr lang="nb-NO" sz="2000" b="1" dirty="0"/>
              <a:t> </a:t>
            </a:r>
            <a:r>
              <a:rPr lang="nb-NO" sz="2000" b="1" dirty="0" err="1"/>
              <a:t>Skin</a:t>
            </a:r>
            <a:endParaRPr lang="nb-NO" sz="2000" b="1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D05E86CB-65AF-FE44-AF07-B5EB82CA0C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9020113"/>
              </p:ext>
            </p:extLst>
          </p:nvPr>
        </p:nvGraphicFramePr>
        <p:xfrm>
          <a:off x="6737318" y="2388198"/>
          <a:ext cx="5174596" cy="29499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23605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4">
            <a:extLst>
              <a:ext uri="{FF2B5EF4-FFF2-40B4-BE49-F238E27FC236}">
                <a16:creationId xmlns:a16="http://schemas.microsoft.com/office/drawing/2014/main" id="{8FF3DEAE-8733-8148-BAAD-68D174DA0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0825" y="557213"/>
            <a:ext cx="13716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7680E1DB-58AC-B841-8FB6-C37F01C73D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24470" y="4223314"/>
            <a:ext cx="7497763" cy="733425"/>
          </a:xfrm>
        </p:spPr>
        <p:txBody>
          <a:bodyPr>
            <a:normAutofit/>
          </a:bodyPr>
          <a:lstStyle/>
          <a:p>
            <a:pPr eaLnBrk="1" hangingPunct="1"/>
            <a:r>
              <a:rPr lang="nb-NO" altLang="nb-NO" sz="2000" b="1" dirty="0">
                <a:latin typeface="+mn-lt"/>
              </a:rPr>
              <a:t>Pipeline: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09B372C9-4E70-E949-BBD4-53F996ADFAC4}"/>
              </a:ext>
            </a:extLst>
          </p:cNvPr>
          <p:cNvSpPr/>
          <p:nvPr/>
        </p:nvSpPr>
        <p:spPr>
          <a:xfrm>
            <a:off x="1124470" y="4789430"/>
            <a:ext cx="896546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600" dirty="0">
                <a:cs typeface="Times New Roman" panose="02020603050405020304" pitchFamily="18" charset="0"/>
              </a:rPr>
              <a:t>Stoma stopper dressing (2021)</a:t>
            </a:r>
          </a:p>
          <a:p>
            <a:r>
              <a:rPr lang="nb-NO" sz="1600" dirty="0" err="1">
                <a:cs typeface="Times New Roman" panose="02020603050405020304" pitchFamily="18" charset="0"/>
              </a:rPr>
              <a:t>Wound</a:t>
            </a:r>
            <a:r>
              <a:rPr lang="nb-NO" sz="1600" dirty="0">
                <a:cs typeface="Times New Roman" panose="02020603050405020304" pitchFamily="18" charset="0"/>
              </a:rPr>
              <a:t> </a:t>
            </a:r>
            <a:r>
              <a:rPr lang="nb-NO" sz="1600" dirty="0" err="1">
                <a:cs typeface="Times New Roman" panose="02020603050405020304" pitchFamily="18" charset="0"/>
              </a:rPr>
              <a:t>care</a:t>
            </a:r>
            <a:r>
              <a:rPr lang="nb-NO" sz="1600" dirty="0">
                <a:cs typeface="Times New Roman" panose="02020603050405020304" pitchFamily="18" charset="0"/>
              </a:rPr>
              <a:t> </a:t>
            </a:r>
            <a:r>
              <a:rPr lang="nb-NO" sz="1600" dirty="0" err="1">
                <a:cs typeface="Times New Roman" panose="02020603050405020304" pitchFamily="18" charset="0"/>
              </a:rPr>
              <a:t>products</a:t>
            </a:r>
            <a:r>
              <a:rPr lang="nb-NO" sz="1600" dirty="0">
                <a:cs typeface="Times New Roman" panose="02020603050405020304" pitchFamily="18" charset="0"/>
              </a:rPr>
              <a:t> (2021)</a:t>
            </a:r>
            <a:endParaRPr lang="nb-NO" sz="1600" b="1" dirty="0">
              <a:cs typeface="Times New Roman" panose="02020603050405020304" pitchFamily="18" charset="0"/>
            </a:endParaRPr>
          </a:p>
          <a:p>
            <a:r>
              <a:rPr lang="nb-NO" sz="1600" dirty="0" err="1">
                <a:cs typeface="Times New Roman" panose="02020603050405020304" pitchFamily="18" charset="0"/>
              </a:rPr>
              <a:t>Next</a:t>
            </a:r>
            <a:r>
              <a:rPr lang="nb-NO" sz="1600" dirty="0">
                <a:cs typeface="Times New Roman" panose="02020603050405020304" pitchFamily="18" charset="0"/>
              </a:rPr>
              <a:t> </a:t>
            </a:r>
            <a:r>
              <a:rPr lang="nb-NO" sz="1600" dirty="0" err="1">
                <a:cs typeface="Times New Roman" panose="02020603050405020304" pitchFamily="18" charset="0"/>
              </a:rPr>
              <a:t>generation</a:t>
            </a:r>
            <a:r>
              <a:rPr lang="nb-NO" sz="1600" dirty="0">
                <a:cs typeface="Times New Roman" panose="02020603050405020304" pitchFamily="18" charset="0"/>
              </a:rPr>
              <a:t> </a:t>
            </a:r>
            <a:r>
              <a:rPr lang="nb-NO" sz="1600" dirty="0" err="1">
                <a:cs typeface="Times New Roman" panose="02020603050405020304" pitchFamily="18" charset="0"/>
              </a:rPr>
              <a:t>of</a:t>
            </a:r>
            <a:r>
              <a:rPr lang="nb-NO" sz="1600" dirty="0">
                <a:cs typeface="Times New Roman" panose="02020603050405020304" pitchFamily="18" charset="0"/>
              </a:rPr>
              <a:t> stoma bags (2022)</a:t>
            </a:r>
          </a:p>
          <a:p>
            <a:endParaRPr lang="nb-NO" sz="1600" dirty="0">
              <a:cs typeface="Times New Roman" panose="02020603050405020304" pitchFamily="18" charset="0"/>
            </a:endParaRPr>
          </a:p>
          <a:p>
            <a:endParaRPr lang="nb-NO" sz="1600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3943E5B1-6611-8542-847F-959B81C017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6625" y="1191784"/>
            <a:ext cx="623157" cy="623157"/>
          </a:xfrm>
          <a:prstGeom prst="rect">
            <a:avLst/>
          </a:prstGeom>
        </p:spPr>
      </p:pic>
      <p:pic>
        <p:nvPicPr>
          <p:cNvPr id="3" name="Bilde 2" descr="Et bilde som inneholder tekst&#10;&#10;Automatisk generert beskrivelse">
            <a:extLst>
              <a:ext uri="{FF2B5EF4-FFF2-40B4-BE49-F238E27FC236}">
                <a16:creationId xmlns:a16="http://schemas.microsoft.com/office/drawing/2014/main" id="{6F60A256-3E13-E044-B83E-1F395F4DC9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839" t="34745" r="30008" b="33904"/>
          <a:stretch/>
        </p:blipFill>
        <p:spPr>
          <a:xfrm>
            <a:off x="9102413" y="3176386"/>
            <a:ext cx="3088508" cy="2784458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E0B658ED-7016-A44C-BC5C-C7F4232CCB2F}"/>
              </a:ext>
            </a:extLst>
          </p:cNvPr>
          <p:cNvSpPr txBox="1">
            <a:spLocks noChangeArrowheads="1"/>
          </p:cNvSpPr>
          <p:nvPr/>
        </p:nvSpPr>
        <p:spPr>
          <a:xfrm>
            <a:off x="1124470" y="1837814"/>
            <a:ext cx="7497763" cy="733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altLang="nb-NO" sz="2000" b="1" dirty="0">
                <a:latin typeface="+mn-lt"/>
              </a:rPr>
              <a:t>How </a:t>
            </a:r>
            <a:r>
              <a:rPr lang="nb-NO" altLang="nb-NO" sz="2000" b="1" dirty="0" err="1">
                <a:latin typeface="+mn-lt"/>
              </a:rPr>
              <a:t>we</a:t>
            </a:r>
            <a:r>
              <a:rPr lang="nb-NO" altLang="nb-NO" sz="2000" b="1" dirty="0">
                <a:latin typeface="+mn-lt"/>
              </a:rPr>
              <a:t> </a:t>
            </a:r>
            <a:r>
              <a:rPr lang="nb-NO" altLang="nb-NO" sz="2000" b="1" dirty="0" err="1">
                <a:latin typeface="+mn-lt"/>
              </a:rPr>
              <a:t>work</a:t>
            </a:r>
            <a:r>
              <a:rPr lang="nb-NO" altLang="nb-NO" sz="2000" b="1" dirty="0">
                <a:latin typeface="+mn-lt"/>
              </a:rPr>
              <a:t>: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8C0317AF-C191-B142-A75B-61EAAF3B9BD1}"/>
              </a:ext>
            </a:extLst>
          </p:cNvPr>
          <p:cNvSpPr/>
          <p:nvPr/>
        </p:nvSpPr>
        <p:spPr>
          <a:xfrm>
            <a:off x="1124470" y="2540039"/>
            <a:ext cx="896546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600" dirty="0">
                <a:cs typeface="Times New Roman" panose="02020603050405020304" pitchFamily="18" charset="0"/>
              </a:rPr>
              <a:t>Close to </a:t>
            </a:r>
            <a:r>
              <a:rPr lang="nb-NO" sz="1600" dirty="0" err="1">
                <a:cs typeface="Times New Roman" panose="02020603050405020304" pitchFamily="18" charset="0"/>
              </a:rPr>
              <a:t>user</a:t>
            </a:r>
            <a:r>
              <a:rPr lang="nb-NO" sz="1600" dirty="0">
                <a:cs typeface="Times New Roman" panose="02020603050405020304" pitchFamily="18" charset="0"/>
              </a:rPr>
              <a:t> </a:t>
            </a:r>
            <a:r>
              <a:rPr lang="nb-NO" sz="1600" dirty="0" err="1">
                <a:cs typeface="Times New Roman" panose="02020603050405020304" pitchFamily="18" charset="0"/>
              </a:rPr>
              <a:t>organizations</a:t>
            </a:r>
            <a:endParaRPr lang="nb-NO" sz="1600" dirty="0">
              <a:cs typeface="Times New Roman" panose="02020603050405020304" pitchFamily="18" charset="0"/>
            </a:endParaRPr>
          </a:p>
          <a:p>
            <a:r>
              <a:rPr lang="nb-NO" sz="1600" dirty="0">
                <a:cs typeface="Times New Roman" panose="02020603050405020304" pitchFamily="18" charset="0"/>
              </a:rPr>
              <a:t>Make </a:t>
            </a:r>
            <a:r>
              <a:rPr lang="nb-NO" sz="1600" dirty="0" err="1">
                <a:cs typeface="Times New Roman" panose="02020603050405020304" pitchFamily="18" charset="0"/>
              </a:rPr>
              <a:t>user</a:t>
            </a:r>
            <a:r>
              <a:rPr lang="nb-NO" sz="1600" dirty="0">
                <a:cs typeface="Times New Roman" panose="02020603050405020304" pitchFamily="18" charset="0"/>
              </a:rPr>
              <a:t> studies/surveys </a:t>
            </a:r>
            <a:r>
              <a:rPr lang="nb-NO" sz="1600" dirty="0" err="1">
                <a:cs typeface="Times New Roman" panose="02020603050405020304" pitchFamily="18" charset="0"/>
              </a:rPr>
              <a:t>on</a:t>
            </a:r>
            <a:r>
              <a:rPr lang="nb-NO" sz="1600" dirty="0">
                <a:cs typeface="Times New Roman" panose="02020603050405020304" pitchFamily="18" charset="0"/>
              </a:rPr>
              <a:t> all </a:t>
            </a:r>
            <a:r>
              <a:rPr lang="nb-NO" sz="1600" dirty="0" err="1">
                <a:cs typeface="Times New Roman" panose="02020603050405020304" pitchFamily="18" charset="0"/>
              </a:rPr>
              <a:t>actions</a:t>
            </a:r>
            <a:endParaRPr lang="nb-NO" sz="1600" dirty="0">
              <a:cs typeface="Times New Roman" panose="02020603050405020304" pitchFamily="18" charset="0"/>
            </a:endParaRPr>
          </a:p>
          <a:p>
            <a:r>
              <a:rPr lang="nb-NO" sz="1600" dirty="0" err="1">
                <a:cs typeface="Times New Roman" panose="02020603050405020304" pitchFamily="18" charset="0"/>
              </a:rPr>
              <a:t>Following</a:t>
            </a:r>
            <a:r>
              <a:rPr lang="nb-NO" sz="1600" dirty="0">
                <a:cs typeface="Times New Roman" panose="02020603050405020304" pitchFamily="18" charset="0"/>
              </a:rPr>
              <a:t> up </a:t>
            </a:r>
            <a:r>
              <a:rPr lang="nb-NO" sz="1600" dirty="0" err="1">
                <a:cs typeface="Times New Roman" panose="02020603050405020304" pitchFamily="18" charset="0"/>
              </a:rPr>
              <a:t>on</a:t>
            </a:r>
            <a:r>
              <a:rPr lang="nb-NO" sz="1600" dirty="0">
                <a:cs typeface="Times New Roman" panose="02020603050405020304" pitchFamily="18" charset="0"/>
              </a:rPr>
              <a:t> </a:t>
            </a:r>
            <a:r>
              <a:rPr lang="nb-NO" sz="1600" dirty="0" err="1">
                <a:cs typeface="Times New Roman" panose="02020603050405020304" pitchFamily="18" charset="0"/>
              </a:rPr>
              <a:t>request</a:t>
            </a:r>
            <a:r>
              <a:rPr lang="nb-NO" sz="1600" dirty="0">
                <a:cs typeface="Times New Roman" panose="02020603050405020304" pitchFamily="18" charset="0"/>
              </a:rPr>
              <a:t> from </a:t>
            </a:r>
            <a:r>
              <a:rPr lang="nb-NO" sz="1600" dirty="0" err="1">
                <a:cs typeface="Times New Roman" panose="02020603050405020304" pitchFamily="18" charset="0"/>
              </a:rPr>
              <a:t>users</a:t>
            </a:r>
            <a:r>
              <a:rPr lang="nb-NO" sz="1600" dirty="0">
                <a:cs typeface="Times New Roman" panose="02020603050405020304" pitchFamily="18" charset="0"/>
              </a:rPr>
              <a:t> and </a:t>
            </a:r>
            <a:r>
              <a:rPr lang="nb-NO" sz="1600" dirty="0" err="1">
                <a:cs typeface="Times New Roman" panose="02020603050405020304" pitchFamily="18" charset="0"/>
              </a:rPr>
              <a:t>distributors</a:t>
            </a:r>
            <a:endParaRPr lang="nb-NO" sz="1600" dirty="0">
              <a:cs typeface="Times New Roman" panose="02020603050405020304" pitchFamily="18" charset="0"/>
            </a:endParaRPr>
          </a:p>
          <a:p>
            <a:r>
              <a:rPr lang="nb-NO" sz="1600" dirty="0">
                <a:cs typeface="Times New Roman" panose="02020603050405020304" pitchFamily="18" charset="0"/>
              </a:rPr>
              <a:t>A </a:t>
            </a:r>
            <a:r>
              <a:rPr lang="nb-NO" sz="1600" dirty="0" err="1">
                <a:cs typeface="Times New Roman" panose="02020603050405020304" pitchFamily="18" charset="0"/>
              </a:rPr>
              <a:t>solution</a:t>
            </a:r>
            <a:r>
              <a:rPr lang="nb-NO" sz="1600" dirty="0">
                <a:cs typeface="Times New Roman" panose="02020603050405020304" pitchFamily="18" charset="0"/>
              </a:rPr>
              <a:t> </a:t>
            </a:r>
            <a:r>
              <a:rPr lang="nb-NO" sz="1600" dirty="0" err="1">
                <a:cs typeface="Times New Roman" panose="02020603050405020304" pitchFamily="18" charset="0"/>
              </a:rPr>
              <a:t>based</a:t>
            </a:r>
            <a:r>
              <a:rPr lang="nb-NO" sz="1600" dirty="0">
                <a:cs typeface="Times New Roman" panose="02020603050405020304" pitchFamily="18" charset="0"/>
              </a:rPr>
              <a:t> </a:t>
            </a:r>
            <a:r>
              <a:rPr lang="nb-NO" sz="1600" dirty="0" err="1">
                <a:cs typeface="Times New Roman" panose="02020603050405020304" pitchFamily="18" charset="0"/>
              </a:rPr>
              <a:t>mindset</a:t>
            </a:r>
            <a:endParaRPr lang="nb-NO" sz="1600" dirty="0">
              <a:cs typeface="Times New Roman" panose="02020603050405020304" pitchFamily="18" charset="0"/>
            </a:endParaRPr>
          </a:p>
          <a:p>
            <a:r>
              <a:rPr lang="nb-NO" sz="1600" dirty="0" err="1">
                <a:cs typeface="Times New Roman" panose="02020603050405020304" pitchFamily="18" charset="0"/>
              </a:rPr>
              <a:t>Always</a:t>
            </a:r>
            <a:r>
              <a:rPr lang="nb-NO" sz="1600" dirty="0">
                <a:cs typeface="Times New Roman" panose="02020603050405020304" pitchFamily="18" charset="0"/>
              </a:rPr>
              <a:t> </a:t>
            </a:r>
            <a:r>
              <a:rPr lang="nb-NO" sz="1600" dirty="0" err="1">
                <a:cs typeface="Times New Roman" panose="02020603050405020304" pitchFamily="18" charset="0"/>
              </a:rPr>
              <a:t>introduze</a:t>
            </a:r>
            <a:r>
              <a:rPr lang="nb-NO" sz="1600" dirty="0">
                <a:cs typeface="Times New Roman" panose="02020603050405020304" pitchFamily="18" charset="0"/>
              </a:rPr>
              <a:t> </a:t>
            </a:r>
            <a:r>
              <a:rPr lang="nb-NO" sz="1600" dirty="0" err="1">
                <a:cs typeface="Times New Roman" panose="02020603050405020304" pitchFamily="18" charset="0"/>
              </a:rPr>
              <a:t>products</a:t>
            </a:r>
            <a:r>
              <a:rPr lang="nb-NO" sz="1600" dirty="0">
                <a:cs typeface="Times New Roman" panose="02020603050405020304" pitchFamily="18" charset="0"/>
              </a:rPr>
              <a:t> </a:t>
            </a:r>
            <a:r>
              <a:rPr lang="nb-NO" sz="1600" dirty="0" err="1">
                <a:cs typeface="Times New Roman" panose="02020603050405020304" pitchFamily="18" charset="0"/>
              </a:rPr>
              <a:t>that</a:t>
            </a:r>
            <a:r>
              <a:rPr lang="nb-NO" sz="1600" dirty="0">
                <a:cs typeface="Times New Roman" panose="02020603050405020304" pitchFamily="18" charset="0"/>
              </a:rPr>
              <a:t> </a:t>
            </a:r>
            <a:r>
              <a:rPr lang="nb-NO" sz="1600" dirty="0" err="1">
                <a:cs typeface="Times New Roman" panose="02020603050405020304" pitchFamily="18" charset="0"/>
              </a:rPr>
              <a:t>are</a:t>
            </a:r>
            <a:r>
              <a:rPr lang="nb-NO" sz="1600" dirty="0">
                <a:cs typeface="Times New Roman" panose="02020603050405020304" pitchFamily="18" charset="0"/>
              </a:rPr>
              <a:t> «</a:t>
            </a:r>
            <a:r>
              <a:rPr lang="nb-NO" sz="1600" dirty="0" err="1">
                <a:cs typeface="Times New Roman" panose="02020603050405020304" pitchFamily="18" charset="0"/>
              </a:rPr>
              <a:t>groundbreaking</a:t>
            </a:r>
            <a:r>
              <a:rPr lang="nb-NO" sz="1600" dirty="0">
                <a:cs typeface="Times New Roman" panose="02020603050405020304" pitchFamily="18" charset="0"/>
              </a:rPr>
              <a:t>» </a:t>
            </a:r>
          </a:p>
          <a:p>
            <a:endParaRPr lang="nb-NO" sz="1600" dirty="0">
              <a:cs typeface="Times New Roman" panose="02020603050405020304" pitchFamily="18" charset="0"/>
            </a:endParaRPr>
          </a:p>
          <a:p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1189619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0A4FDFA7-F1AD-D34E-8DE9-3066423D2B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1824" y="4964881"/>
            <a:ext cx="1422400" cy="1422400"/>
          </a:xfrm>
          <a:prstGeom prst="rect">
            <a:avLst/>
          </a:prstGeom>
        </p:spPr>
      </p:pic>
      <p:pic>
        <p:nvPicPr>
          <p:cNvPr id="13314" name="Plassholder for innhold 4">
            <a:extLst>
              <a:ext uri="{FF2B5EF4-FFF2-40B4-BE49-F238E27FC236}">
                <a16:creationId xmlns:a16="http://schemas.microsoft.com/office/drawing/2014/main" id="{7D96A890-3C54-3144-8E29-D0482AE88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0825" y="557213"/>
            <a:ext cx="13716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05975C79-28CC-8F4B-90CD-8EEE856DD13B}"/>
              </a:ext>
            </a:extLst>
          </p:cNvPr>
          <p:cNvSpPr/>
          <p:nvPr/>
        </p:nvSpPr>
        <p:spPr>
          <a:xfrm>
            <a:off x="1124470" y="2400001"/>
            <a:ext cx="82612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b-NO" sz="1600" dirty="0">
              <a:cs typeface="Times New Roman" panose="02020603050405020304" pitchFamily="18" charset="0"/>
            </a:endParaRPr>
          </a:p>
          <a:p>
            <a:r>
              <a:rPr lang="nb-NO" sz="1600" dirty="0">
                <a:cs typeface="Times New Roman" panose="02020603050405020304" pitchFamily="18" charset="0"/>
              </a:rPr>
              <a:t>Our </a:t>
            </a:r>
            <a:r>
              <a:rPr lang="nb-NO" sz="1600" dirty="0" err="1">
                <a:cs typeface="Times New Roman" panose="02020603050405020304" pitchFamily="18" charset="0"/>
              </a:rPr>
              <a:t>products</a:t>
            </a:r>
            <a:r>
              <a:rPr lang="nb-NO" sz="1600" dirty="0">
                <a:cs typeface="Times New Roman" panose="02020603050405020304" pitchFamily="18" charset="0"/>
              </a:rPr>
              <a:t> </a:t>
            </a:r>
            <a:r>
              <a:rPr lang="nb-NO" sz="1600" dirty="0" err="1">
                <a:cs typeface="Times New Roman" panose="02020603050405020304" pitchFamily="18" charset="0"/>
              </a:rPr>
              <a:t>are</a:t>
            </a:r>
            <a:r>
              <a:rPr lang="nb-NO" sz="1600" dirty="0">
                <a:cs typeface="Times New Roman" panose="02020603050405020304" pitchFamily="18" charset="0"/>
              </a:rPr>
              <a:t> </a:t>
            </a:r>
            <a:r>
              <a:rPr lang="nb-NO" sz="1600" dirty="0" err="1">
                <a:cs typeface="Times New Roman" panose="02020603050405020304" pitchFamily="18" charset="0"/>
              </a:rPr>
              <a:t>made</a:t>
            </a:r>
            <a:r>
              <a:rPr lang="nb-NO" sz="1600" dirty="0">
                <a:cs typeface="Times New Roman" panose="02020603050405020304" pitchFamily="18" charset="0"/>
              </a:rPr>
              <a:t> </a:t>
            </a:r>
            <a:r>
              <a:rPr lang="nb-NO" sz="1600" dirty="0" err="1">
                <a:cs typeface="Times New Roman" panose="02020603050405020304" pitchFamily="18" charset="0"/>
              </a:rPr>
              <a:t>available</a:t>
            </a:r>
            <a:r>
              <a:rPr lang="nb-NO" sz="1600" dirty="0">
                <a:cs typeface="Times New Roman" panose="02020603050405020304" pitchFamily="18" charset="0"/>
              </a:rPr>
              <a:t> </a:t>
            </a:r>
            <a:r>
              <a:rPr lang="nb-NO" sz="1600" dirty="0" err="1">
                <a:cs typeface="Times New Roman" panose="02020603050405020304" pitchFamily="18" charset="0"/>
              </a:rPr>
              <a:t>trought</a:t>
            </a:r>
            <a:r>
              <a:rPr lang="nb-NO" sz="1600" dirty="0">
                <a:cs typeface="Times New Roman" panose="02020603050405020304" pitchFamily="18" charset="0"/>
              </a:rPr>
              <a:t> </a:t>
            </a:r>
            <a:r>
              <a:rPr lang="nb-NO" sz="1600" dirty="0" err="1">
                <a:cs typeface="Times New Roman" panose="02020603050405020304" pitchFamily="18" charset="0"/>
              </a:rPr>
              <a:t>active</a:t>
            </a:r>
            <a:r>
              <a:rPr lang="nb-NO" sz="1600" dirty="0">
                <a:cs typeface="Times New Roman" panose="02020603050405020304" pitchFamily="18" charset="0"/>
              </a:rPr>
              <a:t> </a:t>
            </a:r>
            <a:r>
              <a:rPr lang="nb-NO" sz="1600" dirty="0" err="1">
                <a:cs typeface="Times New Roman" panose="02020603050405020304" pitchFamily="18" charset="0"/>
              </a:rPr>
              <a:t>distributors</a:t>
            </a:r>
            <a:r>
              <a:rPr lang="nb-NO" sz="1600" dirty="0">
                <a:cs typeface="Times New Roman" panose="02020603050405020304" pitchFamily="18" charset="0"/>
              </a:rPr>
              <a:t> </a:t>
            </a:r>
            <a:r>
              <a:rPr lang="nb-NO" sz="1600" dirty="0" err="1">
                <a:cs typeface="Times New Roman" panose="02020603050405020304" pitchFamily="18" charset="0"/>
              </a:rPr>
              <a:t>already</a:t>
            </a:r>
            <a:r>
              <a:rPr lang="nb-NO" sz="1600" dirty="0">
                <a:cs typeface="Times New Roman" panose="02020603050405020304" pitchFamily="18" charset="0"/>
              </a:rPr>
              <a:t> </a:t>
            </a:r>
            <a:r>
              <a:rPr lang="nb-NO" sz="1600" dirty="0" err="1">
                <a:cs typeface="Times New Roman" panose="02020603050405020304" pitchFamily="18" charset="0"/>
              </a:rPr>
              <a:t>offering</a:t>
            </a:r>
            <a:r>
              <a:rPr lang="nb-NO" sz="1600" dirty="0">
                <a:cs typeface="Times New Roman" panose="02020603050405020304" pitchFamily="18" charset="0"/>
              </a:rPr>
              <a:t> stoma </a:t>
            </a:r>
            <a:r>
              <a:rPr lang="nb-NO" sz="1600" dirty="0" err="1">
                <a:cs typeface="Times New Roman" panose="02020603050405020304" pitchFamily="18" charset="0"/>
              </a:rPr>
              <a:t>equipment</a:t>
            </a:r>
            <a:r>
              <a:rPr lang="nb-NO" sz="1600" dirty="0">
                <a:cs typeface="Times New Roman" panose="02020603050405020304" pitchFamily="18" charset="0"/>
              </a:rPr>
              <a:t>.</a:t>
            </a:r>
          </a:p>
          <a:p>
            <a:r>
              <a:rPr lang="nb-NO" sz="1600" dirty="0" err="1">
                <a:cs typeface="Times New Roman" panose="02020603050405020304" pitchFamily="18" charset="0"/>
              </a:rPr>
              <a:t>But</a:t>
            </a:r>
            <a:r>
              <a:rPr lang="nb-NO" sz="1600" dirty="0">
                <a:cs typeface="Times New Roman" panose="02020603050405020304" pitchFamily="18" charset="0"/>
              </a:rPr>
              <a:t> </a:t>
            </a:r>
            <a:r>
              <a:rPr lang="nb-NO" sz="1600" dirty="0" err="1">
                <a:cs typeface="Times New Roman" panose="02020603050405020304" pitchFamily="18" charset="0"/>
              </a:rPr>
              <a:t>also</a:t>
            </a:r>
            <a:r>
              <a:rPr lang="nb-NO" sz="1600" dirty="0">
                <a:cs typeface="Times New Roman" panose="02020603050405020304" pitchFamily="18" charset="0"/>
              </a:rPr>
              <a:t> online </a:t>
            </a:r>
            <a:r>
              <a:rPr lang="nb-NO" sz="1600" dirty="0" err="1">
                <a:cs typeface="Times New Roman" panose="02020603050405020304" pitchFamily="18" charset="0"/>
              </a:rPr>
              <a:t>on</a:t>
            </a:r>
            <a:r>
              <a:rPr lang="nb-NO" sz="1600" dirty="0">
                <a:cs typeface="Times New Roman" panose="02020603050405020304" pitchFamily="18" charset="0"/>
              </a:rPr>
              <a:t> </a:t>
            </a:r>
            <a:r>
              <a:rPr lang="nb-NO" sz="1600" dirty="0" err="1">
                <a:cs typeface="Times New Roman" panose="02020603050405020304" pitchFamily="18" charset="0"/>
              </a:rPr>
              <a:t>www.erlandcare.no</a:t>
            </a:r>
            <a:endParaRPr lang="nb-NO" sz="1600" dirty="0">
              <a:cs typeface="Times New Roman" panose="02020603050405020304" pitchFamily="18" charset="0"/>
            </a:endParaRPr>
          </a:p>
          <a:p>
            <a:endParaRPr lang="nb-NO" sz="1600" dirty="0">
              <a:cs typeface="Times New Roman" panose="02020603050405020304" pitchFamily="18" charset="0"/>
            </a:endParaRPr>
          </a:p>
          <a:p>
            <a:r>
              <a:rPr lang="nb-NO" sz="1600" dirty="0" err="1">
                <a:cs typeface="Times New Roman" panose="02020603050405020304" pitchFamily="18" charset="0"/>
              </a:rPr>
              <a:t>We</a:t>
            </a:r>
            <a:r>
              <a:rPr lang="nb-NO" sz="1600" dirty="0">
                <a:cs typeface="Times New Roman" panose="02020603050405020304" pitchFamily="18" charset="0"/>
              </a:rPr>
              <a:t> have </a:t>
            </a:r>
            <a:r>
              <a:rPr lang="nb-NO" sz="1600" dirty="0" err="1">
                <a:cs typeface="Times New Roman" panose="02020603050405020304" pitchFamily="18" charset="0"/>
              </a:rPr>
              <a:t>now</a:t>
            </a:r>
            <a:r>
              <a:rPr lang="nb-NO" sz="1600" dirty="0">
                <a:cs typeface="Times New Roman" panose="02020603050405020304" pitchFamily="18" charset="0"/>
              </a:rPr>
              <a:t> </a:t>
            </a:r>
            <a:r>
              <a:rPr lang="nb-NO" sz="1600" dirty="0" err="1">
                <a:cs typeface="Times New Roman" panose="02020603050405020304" pitchFamily="18" charset="0"/>
              </a:rPr>
              <a:t>established</a:t>
            </a:r>
            <a:r>
              <a:rPr lang="nb-NO" sz="1600" dirty="0">
                <a:cs typeface="Times New Roman" panose="02020603050405020304" pitchFamily="18" charset="0"/>
              </a:rPr>
              <a:t> </a:t>
            </a:r>
            <a:r>
              <a:rPr lang="nb-NO" sz="1600" dirty="0" err="1">
                <a:cs typeface="Times New Roman" panose="02020603050405020304" pitchFamily="18" charset="0"/>
              </a:rPr>
              <a:t>distribution</a:t>
            </a:r>
            <a:r>
              <a:rPr lang="nb-NO" sz="1600" dirty="0">
                <a:cs typeface="Times New Roman" panose="02020603050405020304" pitchFamily="18" charset="0"/>
              </a:rPr>
              <a:t> in: </a:t>
            </a:r>
            <a:br>
              <a:rPr lang="nb-NO" sz="1600" dirty="0">
                <a:cs typeface="Times New Roman" panose="02020603050405020304" pitchFamily="18" charset="0"/>
              </a:rPr>
            </a:br>
            <a:r>
              <a:rPr lang="nb-NO" sz="1600" dirty="0">
                <a:cs typeface="Times New Roman" panose="02020603050405020304" pitchFamily="18" charset="0"/>
              </a:rPr>
              <a:t>Norway, </a:t>
            </a:r>
            <a:r>
              <a:rPr lang="nb-NO" sz="1600" dirty="0" err="1">
                <a:cs typeface="Times New Roman" panose="02020603050405020304" pitchFamily="18" charset="0"/>
              </a:rPr>
              <a:t>Sweden</a:t>
            </a:r>
            <a:r>
              <a:rPr lang="nb-NO" sz="1600" dirty="0">
                <a:cs typeface="Times New Roman" panose="02020603050405020304" pitchFamily="18" charset="0"/>
              </a:rPr>
              <a:t>, </a:t>
            </a:r>
            <a:r>
              <a:rPr lang="nb-NO" sz="1600" dirty="0" err="1">
                <a:cs typeface="Times New Roman" panose="02020603050405020304" pitchFamily="18" charset="0"/>
              </a:rPr>
              <a:t>Denmark</a:t>
            </a:r>
            <a:r>
              <a:rPr lang="nb-NO" sz="1600" dirty="0">
                <a:cs typeface="Times New Roman" panose="02020603050405020304" pitchFamily="18" charset="0"/>
              </a:rPr>
              <a:t>, Finland, </a:t>
            </a:r>
            <a:r>
              <a:rPr lang="nb-NO" sz="1600" dirty="0" err="1">
                <a:cs typeface="Times New Roman" panose="02020603050405020304" pitchFamily="18" charset="0"/>
              </a:rPr>
              <a:t>Netherland</a:t>
            </a:r>
            <a:r>
              <a:rPr lang="nb-NO" sz="1600" dirty="0">
                <a:cs typeface="Times New Roman" panose="02020603050405020304" pitchFamily="18" charset="0"/>
              </a:rPr>
              <a:t>, </a:t>
            </a:r>
            <a:r>
              <a:rPr lang="nb-NO" sz="1600" dirty="0" err="1">
                <a:cs typeface="Times New Roman" panose="02020603050405020304" pitchFamily="18" charset="0"/>
              </a:rPr>
              <a:t>Belgium</a:t>
            </a:r>
            <a:r>
              <a:rPr lang="nb-NO" sz="1600" dirty="0">
                <a:cs typeface="Times New Roman" panose="02020603050405020304" pitchFamily="18" charset="0"/>
              </a:rPr>
              <a:t> and Portugal.</a:t>
            </a:r>
            <a:br>
              <a:rPr lang="nb-NO" sz="1600" dirty="0">
                <a:cs typeface="Times New Roman" panose="02020603050405020304" pitchFamily="18" charset="0"/>
              </a:rPr>
            </a:br>
            <a:endParaRPr lang="nb-NO" sz="1600" dirty="0">
              <a:cs typeface="Times New Roman" panose="02020603050405020304" pitchFamily="18" charset="0"/>
            </a:endParaRPr>
          </a:p>
          <a:p>
            <a:r>
              <a:rPr lang="nb-NO" sz="1600" dirty="0" err="1">
                <a:cs typeface="Times New Roman" panose="02020603050405020304" pitchFamily="18" charset="0"/>
              </a:rPr>
              <a:t>We</a:t>
            </a:r>
            <a:r>
              <a:rPr lang="nb-NO" sz="1600" dirty="0">
                <a:cs typeface="Times New Roman" panose="02020603050405020304" pitchFamily="18" charset="0"/>
              </a:rPr>
              <a:t> </a:t>
            </a:r>
            <a:r>
              <a:rPr lang="nb-NO" sz="1600" dirty="0" err="1">
                <a:cs typeface="Times New Roman" panose="02020603050405020304" pitchFamily="18" charset="0"/>
              </a:rPr>
              <a:t>are</a:t>
            </a:r>
            <a:r>
              <a:rPr lang="nb-NO" sz="1600" dirty="0">
                <a:cs typeface="Times New Roman" panose="02020603050405020304" pitchFamily="18" charset="0"/>
              </a:rPr>
              <a:t> </a:t>
            </a:r>
            <a:r>
              <a:rPr lang="nb-NO" sz="1600" dirty="0" err="1">
                <a:cs typeface="Times New Roman" panose="02020603050405020304" pitchFamily="18" charset="0"/>
              </a:rPr>
              <a:t>now</a:t>
            </a:r>
            <a:r>
              <a:rPr lang="nb-NO" sz="1600" dirty="0">
                <a:cs typeface="Times New Roman" panose="02020603050405020304" pitchFamily="18" charset="0"/>
              </a:rPr>
              <a:t> </a:t>
            </a:r>
            <a:r>
              <a:rPr lang="nb-NO" sz="1600" dirty="0" err="1">
                <a:cs typeface="Times New Roman" panose="02020603050405020304" pitchFamily="18" charset="0"/>
              </a:rPr>
              <a:t>looking</a:t>
            </a:r>
            <a:r>
              <a:rPr lang="nb-NO" sz="1600" dirty="0">
                <a:cs typeface="Times New Roman" panose="02020603050405020304" pitchFamily="18" charset="0"/>
              </a:rPr>
              <a:t> at </a:t>
            </a:r>
            <a:r>
              <a:rPr lang="nb-NO" sz="1600" dirty="0" err="1">
                <a:cs typeface="Times New Roman" panose="02020603050405020304" pitchFamily="18" charset="0"/>
              </a:rPr>
              <a:t>partnerships</a:t>
            </a:r>
            <a:r>
              <a:rPr lang="nb-NO" sz="1600" dirty="0">
                <a:cs typeface="Times New Roman" panose="02020603050405020304" pitchFamily="18" charset="0"/>
              </a:rPr>
              <a:t> in: UK, Germany, France, USA and </a:t>
            </a:r>
            <a:r>
              <a:rPr lang="nb-NO" sz="1600" dirty="0" err="1">
                <a:cs typeface="Times New Roman" panose="02020603050405020304" pitchFamily="18" charset="0"/>
              </a:rPr>
              <a:t>other</a:t>
            </a:r>
            <a:r>
              <a:rPr lang="nb-NO" sz="1600" dirty="0">
                <a:cs typeface="Times New Roman" panose="02020603050405020304" pitchFamily="18" charset="0"/>
              </a:rPr>
              <a:t> European </a:t>
            </a:r>
            <a:r>
              <a:rPr lang="nb-NO" sz="1600" dirty="0" err="1">
                <a:cs typeface="Times New Roman" panose="02020603050405020304" pitchFamily="18" charset="0"/>
              </a:rPr>
              <a:t>countries</a:t>
            </a:r>
            <a:r>
              <a:rPr lang="nb-NO" sz="1600" dirty="0">
                <a:cs typeface="Times New Roman" panose="02020603050405020304" pitchFamily="18" charset="0"/>
              </a:rPr>
              <a:t>.</a:t>
            </a:r>
          </a:p>
          <a:p>
            <a:endParaRPr lang="nb-NO" sz="1600" dirty="0">
              <a:cs typeface="Times New Roman" panose="02020603050405020304" pitchFamily="18" charset="0"/>
            </a:endParaRPr>
          </a:p>
          <a:p>
            <a:endParaRPr lang="nb-NO" sz="1600" dirty="0">
              <a:cs typeface="Times New Roman" panose="02020603050405020304" pitchFamily="18" charset="0"/>
            </a:endParaRPr>
          </a:p>
          <a:p>
            <a:endParaRPr lang="nb-NO" sz="1600" dirty="0">
              <a:cs typeface="Times New Roman" panose="02020603050405020304" pitchFamily="18" charset="0"/>
            </a:endParaRPr>
          </a:p>
          <a:p>
            <a:endParaRPr lang="nb-NO" sz="1600" dirty="0"/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C9D4309A-C36C-414D-A0FB-D6AA264AD8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24470" y="1837814"/>
            <a:ext cx="7497763" cy="733425"/>
          </a:xfrm>
        </p:spPr>
        <p:txBody>
          <a:bodyPr>
            <a:normAutofit/>
          </a:bodyPr>
          <a:lstStyle/>
          <a:p>
            <a:pPr eaLnBrk="1" hangingPunct="1"/>
            <a:r>
              <a:rPr lang="nb-NO" altLang="nb-NO" sz="2000" b="1" dirty="0">
                <a:latin typeface="+mn-lt"/>
              </a:rPr>
              <a:t>Distribution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C946B166-405B-1048-AC43-B2D904379D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4470" y="5428145"/>
            <a:ext cx="1672665" cy="581031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E7D0D41E-8B4A-E14C-9356-FC7799838C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8913" y="5428145"/>
            <a:ext cx="2024592" cy="491957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E41C8C99-99A7-8A4C-84E5-5316E6D2DC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78194" y="5568175"/>
            <a:ext cx="1591454" cy="41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1866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2904</TotalTime>
  <Words>712</Words>
  <Application>Microsoft Macintosh PowerPoint</Application>
  <PresentationFormat>Widescreen</PresentationFormat>
  <Paragraphs>82</Paragraphs>
  <Slides>11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Trebuchet MS</vt:lpstr>
      <vt:lpstr>Office-tema</vt:lpstr>
      <vt:lpstr>PowerPoint-presentasjon</vt:lpstr>
      <vt:lpstr>About Erland Care </vt:lpstr>
      <vt:lpstr>Market</vt:lpstr>
      <vt:lpstr>Challenge nr.1</vt:lpstr>
      <vt:lpstr>PowerPoint-presentasjon</vt:lpstr>
      <vt:lpstr>Challenge nr.2</vt:lpstr>
      <vt:lpstr>PowerPoint-presentasjon</vt:lpstr>
      <vt:lpstr>Pipeline:</vt:lpstr>
      <vt:lpstr>Distribution</vt:lpstr>
      <vt:lpstr>Erland Care 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Alf-Erik Malm</dc:creator>
  <cp:lastModifiedBy>Alf-Erik Malm</cp:lastModifiedBy>
  <cp:revision>20</cp:revision>
  <dcterms:created xsi:type="dcterms:W3CDTF">2020-10-12T11:13:24Z</dcterms:created>
  <dcterms:modified xsi:type="dcterms:W3CDTF">2020-10-14T11:38:14Z</dcterms:modified>
</cp:coreProperties>
</file>