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947" r:id="rId5"/>
    <p:sldId id="587" r:id="rId6"/>
    <p:sldId id="943" r:id="rId7"/>
    <p:sldId id="945" r:id="rId8"/>
    <p:sldId id="946" r:id="rId9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di Blengsli Aabel" initials="HBA" lastIdx="0" clrIdx="0">
    <p:extLst>
      <p:ext uri="{19B8F6BF-5375-455C-9EA6-DF929625EA0E}">
        <p15:presenceInfo xmlns:p15="http://schemas.microsoft.com/office/powerpoint/2012/main" userId="Heidi Blengsli Aabel" providerId="None"/>
      </p:ext>
    </p:extLst>
  </p:cmAuthor>
  <p:cmAuthor id="2" name="Anders Melbye" initials="AM" lastIdx="2" clrIdx="1">
    <p:extLst>
      <p:ext uri="{19B8F6BF-5375-455C-9EA6-DF929625EA0E}">
        <p15:presenceInfo xmlns:p15="http://schemas.microsoft.com/office/powerpoint/2012/main" userId="Anders Melbye" providerId="None"/>
      </p:ext>
    </p:extLst>
  </p:cmAuthor>
  <p:cmAuthor id="3" name="Heidi Blengsli Aabel" initials="HBA [2]" lastIdx="2" clrIdx="2">
    <p:extLst>
      <p:ext uri="{19B8F6BF-5375-455C-9EA6-DF929625EA0E}">
        <p15:presenceInfo xmlns:p15="http://schemas.microsoft.com/office/powerpoint/2012/main" userId="S-1-12-1-2792921974-1117933669-310564028-3171585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0000"/>
    <a:srgbClr val="81B5E4"/>
    <a:srgbClr val="FFDD33"/>
    <a:srgbClr val="70D52B"/>
    <a:srgbClr val="F2B78A"/>
    <a:srgbClr val="000000"/>
    <a:srgbClr val="4D4F53"/>
    <a:srgbClr val="00B9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57444" autoAdjust="0"/>
  </p:normalViewPr>
  <p:slideViewPr>
    <p:cSldViewPr>
      <p:cViewPr varScale="1">
        <p:scale>
          <a:sx n="49" d="100"/>
          <a:sy n="49" d="100"/>
        </p:scale>
        <p:origin x="1882" y="53"/>
      </p:cViewPr>
      <p:guideLst/>
    </p:cSldViewPr>
  </p:slideViewPr>
  <p:outlineViewPr>
    <p:cViewPr>
      <p:scale>
        <a:sx n="33" d="100"/>
        <a:sy n="33" d="100"/>
      </p:scale>
      <p:origin x="0" y="-119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66" d="100"/>
          <a:sy n="66" d="100"/>
        </p:scale>
        <p:origin x="28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lang="nb-NO"/>
              <a:t>Assessment 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D546A6A-D23C-4F74-9C55-C7FD9553C348}" type="datetimeFigureOut">
              <a:rPr lang="nb-NO" smtClean="0"/>
              <a:t>02.09.2020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DCB1419-0624-4724-921A-D7B118B464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9669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517525"/>
            <a:ext cx="5746750" cy="3233738"/>
          </a:xfrm>
          <a:prstGeom prst="rect">
            <a:avLst/>
          </a:prstGeom>
          <a:noFill/>
          <a:ln w="28575">
            <a:solidFill>
              <a:srgbClr val="003C69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26" tIns="45713" rIns="91426" bIns="45713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9183" y="4135341"/>
            <a:ext cx="5657396" cy="5346072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91373" y="9596602"/>
            <a:ext cx="707173" cy="24376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000">
                <a:solidFill>
                  <a:srgbClr val="003C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28C15BD-D940-4BE8-AEDF-7C7635281FE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1" y="402626"/>
            <a:ext cx="5744508" cy="0"/>
          </a:xfrm>
          <a:prstGeom prst="line">
            <a:avLst/>
          </a:prstGeom>
          <a:ln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00" y="180918"/>
            <a:ext cx="1160123" cy="14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0788" y="9594149"/>
            <a:ext cx="1438214" cy="24622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nb-NO" sz="1000" dirty="0">
                <a:solidFill>
                  <a:srgbClr val="003C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CheckWare </a:t>
            </a:r>
            <a:r>
              <a:rPr lang="nb-NO" sz="1000" dirty="0" err="1">
                <a:solidFill>
                  <a:srgbClr val="003C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Academy</a:t>
            </a:r>
            <a:endParaRPr lang="nb-NO" sz="1000" dirty="0">
              <a:solidFill>
                <a:srgbClr val="003C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02921" y="3943145"/>
            <a:ext cx="5744508" cy="0"/>
          </a:xfrm>
          <a:prstGeom prst="line">
            <a:avLst/>
          </a:prstGeom>
          <a:ln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1" y="9539006"/>
            <a:ext cx="5744508" cy="0"/>
          </a:xfrm>
          <a:prstGeom prst="line">
            <a:avLst/>
          </a:prstGeom>
          <a:ln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9949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0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Open Sans" panose="020B0606030504020204" pitchFamily="34" charset="0"/>
        <a:ea typeface="Open Sans" panose="020B0606030504020204" pitchFamily="34" charset="0"/>
        <a:cs typeface="Open Sans" panose="020B0606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517525"/>
            <a:ext cx="5746750" cy="3233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CheckWare er et norsk programvareselskap som har tatt en ledende posisjon innen digital pasientmedvirkning.</a:t>
            </a:r>
          </a:p>
          <a:p>
            <a:pPr rtl="0" fontAlgn="base"/>
            <a:endParaRPr lang="nb-NO" sz="1000" b="0" i="0" u="none" strike="noStrike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er en støttespiller for sykehus, klinikker og kommuner som ønsker å tilby digitale helsetjenester for sine pasienter og innbyggere.</a:t>
            </a:r>
          </a:p>
          <a:p>
            <a:pPr rtl="0" fontAlgn="base"/>
            <a:endParaRPr lang="nb-NO" sz="1000" b="0" i="0" u="none" strike="noStrike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leverer løsninger med høy faglig kompetanse og kvalitet for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 kartlegginger</a:t>
            </a:r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hjemmeoppfølging</a:t>
            </a:r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nettbaserte behandlingsprogram</a:t>
            </a:r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rtl="0" fontAlgn="base"/>
            <a:r>
              <a:rPr lang="nb-NO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  <a:endParaRPr lang="en-US" sz="10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15BD-D940-4BE8-AEDF-7C7635281FE1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98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517525"/>
            <a:ext cx="5746750" cy="3233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CheckWare er en klinisk eHelse-løsning for helse- og omsorgstilbydere som benytter tester og skjema i utredning, behandling og oppfølging av sine pasienter og innbyggere.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rtl="0" fontAlgn="base"/>
            <a:r>
              <a:rPr lang="nb-NO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rtl="0" fontAlgn="base"/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CheckWare er en sikker nettbasert løsning som automatiserer innsamlingen, scoringen/beregningen og rapportering av disse testresultatene.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CheckWare forenkler dermed innsamlingen og oppfølgingen av pasientrapportert klinisk informasjon til bruk i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klinisk arbeid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​,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forskning</a:t>
            </a:r>
            <a:r>
              <a:rPr lang="nb-NO" sz="1000" b="0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og </a:t>
            </a:r>
            <a:r>
              <a:rPr lang="nb-NO" sz="1000" b="1" i="0" u="none" strike="noStrike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kvalitetsrapportering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</a:p>
          <a:p>
            <a:pPr rtl="0" fontAlgn="base"/>
            <a:r>
              <a:rPr lang="nb-NO" sz="1000" b="0" i="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​</a:t>
            </a:r>
            <a:endParaRPr lang="en-US" sz="10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C15BD-D940-4BE8-AEDF-7C7635281FE1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19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Tilgang til Digitale kartlegginger er kjernen i CheckWare-løsningen</a:t>
            </a:r>
          </a:p>
          <a:p>
            <a:endParaRPr lang="nb-NO" dirty="0"/>
          </a:p>
          <a:p>
            <a:r>
              <a:rPr lang="nb-NO" dirty="0"/>
              <a:t>Vi er spesielt sterke innenfor psykisk helse, og har avtaler innen alle regioner i Norge. I tillegg ser vi at kommuner, særlig innen psykisk helse og rus, barne- og familietjenesten, barneverntjeneste, PPT, helsestasjoner, etc. har identiske behov. Vi har nylig inngått avtaler med Trondheim kommune og Bergen kommune om bruk at digitale kartlegginger.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Før pasienten/innbygger kommer til avtalt møte med helsepersoenll besvarer hun en test som vist til venstre.</a:t>
            </a:r>
          </a:p>
          <a:p>
            <a:r>
              <a:rPr lang="nb-NO" dirty="0"/>
              <a:t>En rapport som viser innbyggerens status og utvikling over tid blir umiddelbart tilgjengelig for helsepersonellet som da er godt forberedt til timen.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Dette ble tidligere gjort på papir. Nå har vi digitalisert disse testene. Det gjør at helsepersonell er mer forberedt og kan behandle flere.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Visma:</a:t>
            </a:r>
            <a:r>
              <a:rPr lang="nb-NO" dirty="0"/>
              <a:t> CheckWare har inngått samarbeid med Visma om tilgang til våre skjema via deres fagløsninger – i første omgang Visma Flyt PPT. CheckWare-modulen i Visma Flyt 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C15BD-D940-4BE8-AEDF-7C7635281FE1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57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DIGITAL HJEMMEOPPFØLGING...eller avstandsoppfølging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 man ønsker å tilby digital oppfølging i hjemmet er det også behov for samme løsning.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 igjen et annet formål: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Istedet for at hjemmesykepleien drar hjem til pasientene/innbyggerne hver dag, kan pasienten/innbygger selvrapportere om helsen.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Også ved hjelp av sensorer.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Dersom alt er i orden skjer det ingenting.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Dersom pasienten/innbyggeren er utenfor egne terskelverdier sendes varslinger til de som er ansvarlige for oppfølging.</a:t>
            </a:r>
          </a:p>
          <a:p>
            <a:endParaRPr lang="nb-NO" dirty="0"/>
          </a:p>
          <a:p>
            <a:r>
              <a:rPr lang="nb-NO" dirty="0"/>
              <a:t>Kommunen kan derved håndtere flere som bor hjemme. CheckWare har idag avtale med Trondheim kommune på digital hjemmeoppfølging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C15BD-D940-4BE8-AEDF-7C7635281FE1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960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BEHANDLERSTØTTET DIGITAL EGENMESTRING...nettbaserte behandlingsprogram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Nettbaserte behandlingsprogram er svært egnet til avstandsbehandling. Som en følge av at egenmestringsprogrammene er nettbaserte, er det dokumentert at det kan behandles 3-4 ganger så mange pasienter med samme ressursbruk og kvalitet.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Behandlerstøttet internettbehandling ved psykiske lidelser vurderes i dag på lik linje med ordinær psykologisk behandling.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Pasientene/innbyggerne øker mulighetene til å redusere sykdommen på en enklere måte.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Behandlerne kan bruke mest mulig av sin tid på direkte pasientbehandling. Kommuner kan tilby skreddersydd effektiv behandling for den enkelte, i tillegg til at flere pasienter/innbyggere får hjelpen de trenger.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C15BD-D940-4BE8-AEDF-7C7635281FE1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67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25" y="2258987"/>
            <a:ext cx="4467751" cy="56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936000" y="189000"/>
            <a:ext cx="21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1056217" y="4320192"/>
            <a:ext cx="10079568" cy="1808808"/>
          </a:xfrm>
        </p:spPr>
        <p:txBody>
          <a:bodyPr>
            <a:normAutofit/>
          </a:bodyPr>
          <a:lstStyle>
            <a:lvl1pPr algn="ctr">
              <a:spcAft>
                <a:spcPts val="12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927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3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4078815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972" y="728666"/>
            <a:ext cx="4078817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124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4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37066"/>
          <a:stretch/>
        </p:blipFill>
        <p:spPr>
          <a:xfrm>
            <a:off x="6095996" y="0"/>
            <a:ext cx="60960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4078815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972" y="728666"/>
            <a:ext cx="4078817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381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5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7" r="16043"/>
          <a:stretch/>
        </p:blipFill>
        <p:spPr>
          <a:xfrm>
            <a:off x="6095996" y="0"/>
            <a:ext cx="60960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4078815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972" y="728666"/>
            <a:ext cx="4078817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84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alternativ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56972" y="0"/>
            <a:ext cx="5135028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5039778" cy="899548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017" y="728666"/>
            <a:ext cx="3509772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6" y="2889257"/>
            <a:ext cx="5039783" cy="32369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11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alternativ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2"/>
          <a:stretch/>
        </p:blipFill>
        <p:spPr>
          <a:xfrm>
            <a:off x="7056970" y="0"/>
            <a:ext cx="51350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5039778" cy="899548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017" y="728666"/>
            <a:ext cx="3509772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6" y="2889257"/>
            <a:ext cx="5039783" cy="32369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515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alternativ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37066"/>
          <a:stretch/>
        </p:blipFill>
        <p:spPr>
          <a:xfrm>
            <a:off x="7056970" y="0"/>
            <a:ext cx="51350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5039778" cy="899548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017" y="728666"/>
            <a:ext cx="3509772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6" y="2889257"/>
            <a:ext cx="5039783" cy="32369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64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 - alternativ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 r="16043"/>
          <a:stretch/>
        </p:blipFill>
        <p:spPr>
          <a:xfrm>
            <a:off x="7056970" y="0"/>
            <a:ext cx="51350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5039778" cy="899548"/>
          </a:xfrm>
        </p:spPr>
        <p:txBody>
          <a:bodyPr anchor="ctr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017" y="728666"/>
            <a:ext cx="3509772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6" y="2889257"/>
            <a:ext cx="5039783" cy="32369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84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4078815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2708992"/>
            <a:ext cx="609600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4869016"/>
            <a:ext cx="609600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054390" y="728663"/>
            <a:ext cx="4081399" cy="1800360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054388" y="2880034"/>
            <a:ext cx="4081401" cy="1809013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054388" y="5048992"/>
            <a:ext cx="4081401" cy="171005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093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 userDrawn="1">
          <p15:clr>
            <a:srgbClr val="FBAE40"/>
          </p15:clr>
        </p15:guide>
        <p15:guide id="2" pos="444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1268977"/>
            <a:ext cx="4078816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0" y="1988984"/>
            <a:ext cx="609600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96000" y="4877944"/>
            <a:ext cx="609600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 w="254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056973" y="728663"/>
            <a:ext cx="4078815" cy="1080352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7054389" y="2168532"/>
            <a:ext cx="4081399" cy="1089433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7054389" y="3608970"/>
            <a:ext cx="4081399" cy="1097932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2"/>
          </p:nvPr>
        </p:nvSpPr>
        <p:spPr>
          <a:xfrm>
            <a:off x="7056970" y="5048994"/>
            <a:ext cx="4078817" cy="108035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69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 userDrawn="1">
          <p15:clr>
            <a:srgbClr val="FBAE40"/>
          </p15:clr>
        </p15:guide>
        <p15:guide id="2" pos="44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9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936000" y="189000"/>
            <a:ext cx="21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1056217" y="4320192"/>
            <a:ext cx="10079568" cy="1808808"/>
          </a:xfrm>
        </p:spPr>
        <p:txBody>
          <a:bodyPr>
            <a:normAutofit/>
          </a:bodyPr>
          <a:lstStyle>
            <a:lvl1pPr algn="ctr">
              <a:spcAft>
                <a:spcPts val="12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3134" y="1898983"/>
            <a:ext cx="7585733" cy="8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03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20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respond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506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li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58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itic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5509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cli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743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cli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E265A-996C-4CAB-ADF2-888D188A0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682" y="692345"/>
            <a:ext cx="10710119" cy="621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34" y="131984"/>
            <a:ext cx="10079568" cy="5603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553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- cli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E265A-996C-4CAB-ADF2-888D188A0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4783" y="3253195"/>
            <a:ext cx="5641857" cy="3272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34" y="131984"/>
            <a:ext cx="10079568" cy="5603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650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- clinic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34" y="131984"/>
            <a:ext cx="10079568" cy="5603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850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419018"/>
            <a:ext cx="12192000" cy="2438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41" y="4598303"/>
            <a:ext cx="10680171" cy="720725"/>
          </a:xfrm>
        </p:spPr>
        <p:txBody>
          <a:bodyPr anchor="ctr" anchorCtr="0">
            <a:no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21" y="5570545"/>
            <a:ext cx="10679939" cy="118849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471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608164"/>
            <a:ext cx="10079569" cy="560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221" y="2889257"/>
            <a:ext cx="4800601" cy="3236913"/>
          </a:xfrm>
        </p:spPr>
        <p:txBody>
          <a:bodyPr/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184" y="2889257"/>
            <a:ext cx="4800600" cy="3236913"/>
          </a:xfrm>
        </p:spPr>
        <p:txBody>
          <a:bodyPr/>
          <a:lstStyle>
            <a:lvl1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72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89" userDrawn="1">
          <p15:clr>
            <a:srgbClr val="FBAE40"/>
          </p15:clr>
        </p15:guide>
        <p15:guide id="3" pos="399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- graphical1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8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51" y="1608164"/>
            <a:ext cx="10079568" cy="560361"/>
          </a:xfrm>
        </p:spPr>
        <p:txBody>
          <a:bodyPr/>
          <a:lstStyle>
            <a:lvl1pPr>
              <a:defRPr>
                <a:solidFill>
                  <a:srgbClr val="003C69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66" y="278965"/>
            <a:ext cx="1055596" cy="1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57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5" y="1608164"/>
            <a:ext cx="10079783" cy="5603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21" y="2168532"/>
            <a:ext cx="4800601" cy="72047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221" y="3429000"/>
            <a:ext cx="4800601" cy="26971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7668" y="2168532"/>
            <a:ext cx="4828117" cy="72047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7668" y="3429000"/>
            <a:ext cx="4828117" cy="269716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58501" y="3068996"/>
            <a:ext cx="287975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426891" y="3068996"/>
            <a:ext cx="287975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89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5693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33" y="78615"/>
            <a:ext cx="10079568" cy="560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52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pp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1268978"/>
            <a:ext cx="4079773" cy="899549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6216" y="2889250"/>
            <a:ext cx="4079773" cy="32400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40000"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056972" y="728663"/>
            <a:ext cx="4078817" cy="5397500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6372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9" userDrawn="1">
          <p15:clr>
            <a:srgbClr val="FBAE40"/>
          </p15:clr>
        </p15:guide>
        <p15:guide id="2" pos="3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16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1056217" y="4320192"/>
            <a:ext cx="10079568" cy="1808808"/>
          </a:xfrm>
        </p:spPr>
        <p:txBody>
          <a:bodyPr>
            <a:normAutofit/>
          </a:bodyPr>
          <a:lstStyle>
            <a:lvl1pPr algn="ctr">
              <a:spcAft>
                <a:spcPts val="12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20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8274" y="2258994"/>
            <a:ext cx="4467751" cy="56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936000" y="189000"/>
            <a:ext cx="21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297823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47 80 51 00 –</a:t>
            </a:r>
            <a:r>
              <a:rPr lang="nb-NO" sz="20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info@checkware.com</a:t>
            </a:r>
            <a:endParaRPr lang="nb-N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8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3 column circles alternative1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28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Oval 6"/>
          <p:cNvSpPr/>
          <p:nvPr userDrawn="1"/>
        </p:nvSpPr>
        <p:spPr>
          <a:xfrm>
            <a:off x="1236224" y="3699061"/>
            <a:ext cx="2476733" cy="2339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4" name="Oval 13"/>
          <p:cNvSpPr/>
          <p:nvPr userDrawn="1"/>
        </p:nvSpPr>
        <p:spPr>
          <a:xfrm>
            <a:off x="4726676" y="3699061"/>
            <a:ext cx="2476733" cy="2339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5" name="Oval 14"/>
          <p:cNvSpPr/>
          <p:nvPr userDrawn="1"/>
        </p:nvSpPr>
        <p:spPr>
          <a:xfrm>
            <a:off x="8207295" y="3699061"/>
            <a:ext cx="2476733" cy="2339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224" y="3699003"/>
            <a:ext cx="2476733" cy="2340026"/>
          </a:xfrm>
        </p:spPr>
        <p:txBody>
          <a:bodyPr anchor="ctr" anchorCtr="0">
            <a:normAutofit/>
          </a:bodyPr>
          <a:lstStyle>
            <a:lvl1pPr algn="ctr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algn="ctr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40000" algn="ctr"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26675" y="3699003"/>
            <a:ext cx="2468277" cy="2340026"/>
          </a:xfrm>
        </p:spPr>
        <p:txBody>
          <a:bodyPr anchor="ctr" anchorCtr="0">
            <a:normAutofit/>
          </a:bodyPr>
          <a:lstStyle>
            <a:lvl1pPr algn="ctr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algn="ctr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40000" algn="ctr"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217125" y="3699003"/>
            <a:ext cx="2468926" cy="2340026"/>
          </a:xfrm>
        </p:spPr>
        <p:txBody>
          <a:bodyPr anchor="ctr" anchorCtr="0">
            <a:normAutofit/>
          </a:bodyPr>
          <a:lstStyle>
            <a:lvl1pPr algn="ctr"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algn="ctr"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540000" algn="ctr"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66" y="278965"/>
            <a:ext cx="1055596" cy="1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1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57" userDrawn="1">
          <p15:clr>
            <a:srgbClr val="FBAE40"/>
          </p15:clr>
        </p15:guide>
        <p15:guide id="2" pos="4823" userDrawn="1">
          <p15:clr>
            <a:srgbClr val="FBAE40"/>
          </p15:clr>
        </p15:guide>
        <p15:guide id="3" pos="2631" userDrawn="1">
          <p15:clr>
            <a:srgbClr val="FBAE40"/>
          </p15:clr>
        </p15:guide>
        <p15:guide id="4" pos="50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alternativ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15968" y="0"/>
            <a:ext cx="8976032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1" y="1268977"/>
            <a:ext cx="7200332" cy="899548"/>
          </a:xfrm>
        </p:spPr>
        <p:txBody>
          <a:bodyPr anchor="ctr" anchorCtr="0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35976" y="2889257"/>
            <a:ext cx="7200334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18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 userDrawn="1">
          <p15:clr>
            <a:srgbClr val="FBAE40"/>
          </p15:clr>
        </p15:guide>
        <p15:guide id="2" pos="44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alternativ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/>
          <a:stretch/>
        </p:blipFill>
        <p:spPr>
          <a:xfrm>
            <a:off x="3215968" y="0"/>
            <a:ext cx="8976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1" y="1268977"/>
            <a:ext cx="7200332" cy="899548"/>
          </a:xfrm>
        </p:spPr>
        <p:txBody>
          <a:bodyPr anchor="ctr" anchorCtr="0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35976" y="2889257"/>
            <a:ext cx="7200334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07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 - alternativ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24162"/>
          <a:stretch/>
        </p:blipFill>
        <p:spPr>
          <a:xfrm>
            <a:off x="3215968" y="0"/>
            <a:ext cx="8976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1" y="1268977"/>
            <a:ext cx="7200332" cy="899548"/>
          </a:xfrm>
        </p:spPr>
        <p:txBody>
          <a:bodyPr anchor="ctr" anchorCtr="0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35976" y="2889257"/>
            <a:ext cx="7200334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72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 - alternativ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16044"/>
          <a:stretch/>
        </p:blipFill>
        <p:spPr>
          <a:xfrm>
            <a:off x="3215968" y="0"/>
            <a:ext cx="8976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1" y="1268977"/>
            <a:ext cx="7200332" cy="899548"/>
          </a:xfrm>
        </p:spPr>
        <p:txBody>
          <a:bodyPr anchor="ctr" anchorCtr="0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35976" y="2889257"/>
            <a:ext cx="7200334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900">
                <a:solidFill>
                  <a:schemeClr val="bg1"/>
                </a:solidFill>
              </a:defRPr>
            </a:lvl4pPr>
            <a:lvl5pPr marL="1828800" indent="0">
              <a:buNone/>
              <a:defRPr sz="900">
                <a:solidFill>
                  <a:schemeClr val="bg1"/>
                </a:solidFill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67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_Content with Caption - alternat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22" y="1268977"/>
            <a:ext cx="4078815" cy="899548"/>
          </a:xfrm>
        </p:spPr>
        <p:txBody>
          <a:bodyPr anchor="ctr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972" y="728666"/>
            <a:ext cx="4078817" cy="5400675"/>
          </a:xfrm>
          <a:ln>
            <a:noFill/>
          </a:ln>
        </p:spPr>
        <p:txBody>
          <a:bodyPr>
            <a:normAutofit/>
          </a:bodyPr>
          <a:lstStyle>
            <a:lvl1pPr>
              <a:defRPr sz="1600">
                <a:ln>
                  <a:noFill/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2889257"/>
            <a:ext cx="4078816" cy="323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5100" y="278965"/>
            <a:ext cx="1074119" cy="13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03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35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1268976"/>
            <a:ext cx="10079568" cy="560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7" y="2550069"/>
            <a:ext cx="10079568" cy="323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466" y="278965"/>
            <a:ext cx="1055596" cy="1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09" r:id="rId3"/>
    <p:sldLayoutId id="2147483710" r:id="rId4"/>
    <p:sldLayoutId id="2147483711" r:id="rId5"/>
    <p:sldLayoutId id="2147483728" r:id="rId6"/>
    <p:sldLayoutId id="2147483729" r:id="rId7"/>
    <p:sldLayoutId id="2147483730" r:id="rId8"/>
    <p:sldLayoutId id="2147483719" r:id="rId9"/>
    <p:sldLayoutId id="2147483722" r:id="rId10"/>
    <p:sldLayoutId id="2147483723" r:id="rId11"/>
    <p:sldLayoutId id="2147483724" r:id="rId12"/>
    <p:sldLayoutId id="2147483718" r:id="rId13"/>
    <p:sldLayoutId id="2147483725" r:id="rId14"/>
    <p:sldLayoutId id="2147483726" r:id="rId15"/>
    <p:sldLayoutId id="2147483727" r:id="rId16"/>
    <p:sldLayoutId id="2147483704" r:id="rId17"/>
    <p:sldLayoutId id="2147483713" r:id="rId18"/>
    <p:sldLayoutId id="2147483650" r:id="rId19"/>
    <p:sldLayoutId id="2147483716" r:id="rId20"/>
    <p:sldLayoutId id="2147483717" r:id="rId21"/>
    <p:sldLayoutId id="2147483720" r:id="rId22"/>
    <p:sldLayoutId id="2147483732" r:id="rId23"/>
    <p:sldLayoutId id="2147483721" r:id="rId24"/>
    <p:sldLayoutId id="2147483731" r:id="rId25"/>
    <p:sldLayoutId id="2147483734" r:id="rId26"/>
    <p:sldLayoutId id="2147483733" r:id="rId27"/>
    <p:sldLayoutId id="2147483651" r:id="rId28"/>
    <p:sldLayoutId id="2147483652" r:id="rId29"/>
    <p:sldLayoutId id="2147483653" r:id="rId30"/>
    <p:sldLayoutId id="2147483654" r:id="rId31"/>
    <p:sldLayoutId id="2147483714" r:id="rId32"/>
    <p:sldLayoutId id="2147483662" r:id="rId33"/>
    <p:sldLayoutId id="2147483655" r:id="rId34"/>
    <p:sldLayoutId id="2147483707" r:id="rId3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3C69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0" indent="0" algn="l" defTabSz="914400" rtl="0" eaLnBrk="1" latinLnBrk="0" hangingPunct="1">
        <a:spcBef>
          <a:spcPts val="2400"/>
        </a:spcBef>
        <a:buFont typeface="Arial" pitchFamily="34" charset="0"/>
        <a:buNone/>
        <a:defRPr sz="2400" kern="1200">
          <a:solidFill>
            <a:schemeClr val="tx1">
              <a:lumMod val="95000"/>
              <a:lumOff val="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95000"/>
              <a:lumOff val="5000"/>
            </a:schemeClr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95000"/>
              <a:lumOff val="5000"/>
            </a:schemeClr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95000"/>
              <a:lumOff val="5000"/>
            </a:schemeClr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820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orient="horz" pos="1366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0251A0-5E58-4883-9618-341C22501188}"/>
              </a:ext>
            </a:extLst>
          </p:cNvPr>
          <p:cNvGrpSpPr/>
          <p:nvPr/>
        </p:nvGrpSpPr>
        <p:grpSpPr>
          <a:xfrm>
            <a:off x="3593835" y="1916832"/>
            <a:ext cx="5004330" cy="4574386"/>
            <a:chOff x="3593835" y="2085762"/>
            <a:chExt cx="5004330" cy="4574386"/>
          </a:xfrm>
        </p:grpSpPr>
        <p:sp>
          <p:nvSpPr>
            <p:cNvPr id="2" name="Oval 1"/>
            <p:cNvSpPr/>
            <p:nvPr/>
          </p:nvSpPr>
          <p:spPr>
            <a:xfrm>
              <a:off x="4736905" y="2085762"/>
              <a:ext cx="2718189" cy="268647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Digitale</a:t>
              </a:r>
              <a: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kartlegginger</a:t>
              </a:r>
              <a:endPara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93835" y="3973672"/>
              <a:ext cx="2718189" cy="26864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Digital </a:t>
              </a:r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hjemme-oppfølging</a:t>
              </a:r>
              <a:endPara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79976" y="3973672"/>
              <a:ext cx="2718189" cy="268647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Nettbaserte</a:t>
              </a:r>
              <a: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behandlings</a:t>
              </a:r>
              <a: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-program</a:t>
              </a: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6217" y="980728"/>
            <a:ext cx="10079568" cy="560361"/>
          </a:xfrm>
        </p:spPr>
        <p:txBody>
          <a:bodyPr/>
          <a:lstStyle/>
          <a:p>
            <a:pPr algn="ctr"/>
            <a:r>
              <a:rPr lang="en-US" sz="2400" dirty="0" err="1"/>
              <a:t>Digitale</a:t>
            </a:r>
            <a:r>
              <a:rPr lang="en-US" sz="2400" dirty="0"/>
              <a:t> </a:t>
            </a:r>
            <a:r>
              <a:rPr lang="en-US" sz="2400" dirty="0" err="1"/>
              <a:t>helsetjenester</a:t>
            </a:r>
            <a:r>
              <a:rPr lang="en-US" sz="2400" dirty="0"/>
              <a:t> for </a:t>
            </a:r>
            <a:r>
              <a:rPr lang="en-US" sz="2400" dirty="0" err="1"/>
              <a:t>pasienter</a:t>
            </a:r>
            <a:r>
              <a:rPr lang="en-US" sz="2400" dirty="0"/>
              <a:t> og </a:t>
            </a:r>
            <a:r>
              <a:rPr lang="en-US" sz="2400" dirty="0" err="1"/>
              <a:t>innbyggere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35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0251A0-5E58-4883-9618-341C22501188}"/>
              </a:ext>
            </a:extLst>
          </p:cNvPr>
          <p:cNvGrpSpPr/>
          <p:nvPr/>
        </p:nvGrpSpPr>
        <p:grpSpPr>
          <a:xfrm>
            <a:off x="3593835" y="1916832"/>
            <a:ext cx="5004330" cy="4574386"/>
            <a:chOff x="3593835" y="2085762"/>
            <a:chExt cx="5004330" cy="4574386"/>
          </a:xfrm>
        </p:grpSpPr>
        <p:sp>
          <p:nvSpPr>
            <p:cNvPr id="2" name="Oval 1"/>
            <p:cNvSpPr/>
            <p:nvPr/>
          </p:nvSpPr>
          <p:spPr>
            <a:xfrm>
              <a:off x="4736905" y="2085762"/>
              <a:ext cx="2718189" cy="268647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Klinisk</a:t>
              </a:r>
              <a:b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arbeid</a:t>
              </a:r>
              <a:endPara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93835" y="3973672"/>
              <a:ext cx="2718189" cy="26864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Kvalitets-rapportering</a:t>
              </a:r>
              <a:endPara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79976" y="3973672"/>
              <a:ext cx="2718189" cy="268647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Klinisk</a:t>
              </a:r>
              <a:r>
                <a:rPr lang="en-US" sz="2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forskning</a:t>
              </a:r>
              <a:endPara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6217" y="980728"/>
            <a:ext cx="10079568" cy="560361"/>
          </a:xfrm>
        </p:spPr>
        <p:txBody>
          <a:bodyPr/>
          <a:lstStyle/>
          <a:p>
            <a:pPr algn="ctr"/>
            <a:r>
              <a:rPr lang="en-GB" sz="2400" dirty="0" err="1"/>
              <a:t>Forenkler</a:t>
            </a:r>
            <a:r>
              <a:rPr lang="en-GB" sz="2400" dirty="0"/>
              <a:t> </a:t>
            </a:r>
            <a:r>
              <a:rPr lang="en-GB" sz="2400" dirty="0" err="1"/>
              <a:t>innsamling</a:t>
            </a:r>
            <a:r>
              <a:rPr lang="en-GB" sz="2400" dirty="0"/>
              <a:t> og </a:t>
            </a:r>
            <a:r>
              <a:rPr lang="en-GB" sz="2400" dirty="0" err="1"/>
              <a:t>rapportering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pasientrapporterte</a:t>
            </a:r>
            <a:r>
              <a:rPr lang="en-GB" sz="2400" dirty="0"/>
              <a:t>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202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CD24-8F3C-4C19-BFCC-07FDCC90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17" y="2766093"/>
            <a:ext cx="10079568" cy="3236913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1A907-69FD-436B-A250-B2B309472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9" y="2701581"/>
            <a:ext cx="3780000" cy="27132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A1D5BC-A945-4772-AEC0-AFA75B3374E9}"/>
              </a:ext>
            </a:extLst>
          </p:cNvPr>
          <p:cNvGrpSpPr/>
          <p:nvPr/>
        </p:nvGrpSpPr>
        <p:grpSpPr>
          <a:xfrm>
            <a:off x="5303912" y="2766092"/>
            <a:ext cx="6505246" cy="3236914"/>
            <a:chOff x="521955" y="2258987"/>
            <a:chExt cx="8082039" cy="42982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9D7AFB-C96F-4000-9E2F-716E0385A13B}"/>
                </a:ext>
              </a:extLst>
            </p:cNvPr>
            <p:cNvGrpSpPr/>
            <p:nvPr/>
          </p:nvGrpSpPr>
          <p:grpSpPr>
            <a:xfrm>
              <a:off x="521955" y="2258987"/>
              <a:ext cx="8082039" cy="4298222"/>
              <a:chOff x="-8048625" y="-29940251"/>
              <a:chExt cx="25241251" cy="13423901"/>
            </a:xfrm>
          </p:grpSpPr>
          <p:sp>
            <p:nvSpPr>
              <p:cNvPr id="11" name="Freeform 48">
                <a:extLst>
                  <a:ext uri="{FF2B5EF4-FFF2-40B4-BE49-F238E27FC236}">
                    <a16:creationId xmlns:a16="http://schemas.microsoft.com/office/drawing/2014/main" id="{3E87461F-1CCD-4CBD-97ED-A11AFF305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1663" y="-29940251"/>
                <a:ext cx="20548601" cy="12560300"/>
              </a:xfrm>
              <a:custGeom>
                <a:avLst/>
                <a:gdLst>
                  <a:gd name="T0" fmla="*/ 0 w 5477"/>
                  <a:gd name="T1" fmla="*/ 3349 h 3349"/>
                  <a:gd name="T2" fmla="*/ 0 w 5477"/>
                  <a:gd name="T3" fmla="*/ 111 h 3349"/>
                  <a:gd name="T4" fmla="*/ 201 w 5477"/>
                  <a:gd name="T5" fmla="*/ 10 h 3349"/>
                  <a:gd name="T6" fmla="*/ 5276 w 5477"/>
                  <a:gd name="T7" fmla="*/ 10 h 3349"/>
                  <a:gd name="T8" fmla="*/ 5477 w 5477"/>
                  <a:gd name="T9" fmla="*/ 111 h 3349"/>
                  <a:gd name="T10" fmla="*/ 5477 w 5477"/>
                  <a:gd name="T11" fmla="*/ 3349 h 3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7" h="3349">
                    <a:moveTo>
                      <a:pt x="0" y="3349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0" y="0"/>
                      <a:pt x="90" y="10"/>
                      <a:pt x="201" y="10"/>
                    </a:cubicBezTo>
                    <a:cubicBezTo>
                      <a:pt x="5276" y="10"/>
                      <a:pt x="5276" y="10"/>
                      <a:pt x="5276" y="10"/>
                    </a:cubicBezTo>
                    <a:cubicBezTo>
                      <a:pt x="5387" y="10"/>
                      <a:pt x="5477" y="0"/>
                      <a:pt x="5477" y="111"/>
                    </a:cubicBezTo>
                    <a:cubicBezTo>
                      <a:pt x="5477" y="3349"/>
                      <a:pt x="5477" y="3349"/>
                      <a:pt x="5477" y="3349"/>
                    </a:cubicBezTo>
                  </a:path>
                </a:pathLst>
              </a:custGeom>
              <a:solidFill>
                <a:srgbClr val="F2F2F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49">
                <a:extLst>
                  <a:ext uri="{FF2B5EF4-FFF2-40B4-BE49-F238E27FC236}">
                    <a16:creationId xmlns:a16="http://schemas.microsoft.com/office/drawing/2014/main" id="{8517C826-A0F1-464E-AEA9-DFFFB9AEB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1663" y="-29940251"/>
                <a:ext cx="20548601" cy="12560300"/>
              </a:xfrm>
              <a:custGeom>
                <a:avLst/>
                <a:gdLst>
                  <a:gd name="T0" fmla="*/ 0 w 5477"/>
                  <a:gd name="T1" fmla="*/ 3349 h 3349"/>
                  <a:gd name="T2" fmla="*/ 0 w 5477"/>
                  <a:gd name="T3" fmla="*/ 111 h 3349"/>
                  <a:gd name="T4" fmla="*/ 201 w 5477"/>
                  <a:gd name="T5" fmla="*/ 10 h 3349"/>
                  <a:gd name="T6" fmla="*/ 5276 w 5477"/>
                  <a:gd name="T7" fmla="*/ 10 h 3349"/>
                  <a:gd name="T8" fmla="*/ 5477 w 5477"/>
                  <a:gd name="T9" fmla="*/ 111 h 3349"/>
                  <a:gd name="T10" fmla="*/ 5477 w 5477"/>
                  <a:gd name="T11" fmla="*/ 3349 h 3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7" h="3349">
                    <a:moveTo>
                      <a:pt x="0" y="3349"/>
                    </a:moveTo>
                    <a:cubicBezTo>
                      <a:pt x="0" y="111"/>
                      <a:pt x="0" y="111"/>
                      <a:pt x="0" y="111"/>
                    </a:cubicBezTo>
                    <a:cubicBezTo>
                      <a:pt x="0" y="0"/>
                      <a:pt x="90" y="10"/>
                      <a:pt x="201" y="10"/>
                    </a:cubicBezTo>
                    <a:cubicBezTo>
                      <a:pt x="5276" y="10"/>
                      <a:pt x="5276" y="10"/>
                      <a:pt x="5276" y="10"/>
                    </a:cubicBezTo>
                    <a:cubicBezTo>
                      <a:pt x="5387" y="10"/>
                      <a:pt x="5477" y="0"/>
                      <a:pt x="5477" y="111"/>
                    </a:cubicBezTo>
                    <a:cubicBezTo>
                      <a:pt x="5477" y="3349"/>
                      <a:pt x="5477" y="3349"/>
                      <a:pt x="5477" y="3349"/>
                    </a:cubicBezTo>
                  </a:path>
                </a:pathLst>
              </a:cu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Oval 50">
                <a:extLst>
                  <a:ext uri="{FF2B5EF4-FFF2-40B4-BE49-F238E27FC236}">
                    <a16:creationId xmlns:a16="http://schemas.microsoft.com/office/drawing/2014/main" id="{D2166AA6-90B0-45B7-A726-9E03F971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7387" y="-29475113"/>
                <a:ext cx="220663" cy="225425"/>
              </a:xfrm>
              <a:prstGeom prst="ellipse">
                <a:avLst/>
              </a:prstGeom>
              <a:solidFill>
                <a:srgbClr val="F2F2F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" name="Freeform 51">
                <a:extLst>
                  <a:ext uri="{FF2B5EF4-FFF2-40B4-BE49-F238E27FC236}">
                    <a16:creationId xmlns:a16="http://schemas.microsoft.com/office/drawing/2014/main" id="{4BED4183-916E-41FA-AEAC-6DBF46BC7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32188" y="-17691100"/>
                <a:ext cx="90488" cy="311150"/>
              </a:xfrm>
              <a:custGeom>
                <a:avLst/>
                <a:gdLst>
                  <a:gd name="T0" fmla="*/ 57 w 57"/>
                  <a:gd name="T1" fmla="*/ 0 h 196"/>
                  <a:gd name="T2" fmla="*/ 0 w 57"/>
                  <a:gd name="T3" fmla="*/ 196 h 196"/>
                  <a:gd name="T4" fmla="*/ 57 w 57"/>
                  <a:gd name="T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96">
                    <a:moveTo>
                      <a:pt x="57" y="0"/>
                    </a:moveTo>
                    <a:lnTo>
                      <a:pt x="0" y="19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" name="Line 52">
                <a:extLst>
                  <a:ext uri="{FF2B5EF4-FFF2-40B4-BE49-F238E27FC236}">
                    <a16:creationId xmlns:a16="http://schemas.microsoft.com/office/drawing/2014/main" id="{C08DD172-0297-4385-9371-897ABD551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532188" y="-17691100"/>
                <a:ext cx="90488" cy="31115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" name="Freeform 53">
                <a:extLst>
                  <a:ext uri="{FF2B5EF4-FFF2-40B4-BE49-F238E27FC236}">
                    <a16:creationId xmlns:a16="http://schemas.microsoft.com/office/drawing/2014/main" id="{6C1031F3-2EE9-4E84-A65E-C190FD23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0150" y="-17691100"/>
                <a:ext cx="90488" cy="311150"/>
              </a:xfrm>
              <a:custGeom>
                <a:avLst/>
                <a:gdLst>
                  <a:gd name="T0" fmla="*/ 0 w 57"/>
                  <a:gd name="T1" fmla="*/ 0 h 196"/>
                  <a:gd name="T2" fmla="*/ 57 w 57"/>
                  <a:gd name="T3" fmla="*/ 196 h 196"/>
                  <a:gd name="T4" fmla="*/ 0 w 57"/>
                  <a:gd name="T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96">
                    <a:moveTo>
                      <a:pt x="0" y="0"/>
                    </a:moveTo>
                    <a:lnTo>
                      <a:pt x="57" y="1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Line 54">
                <a:extLst>
                  <a:ext uri="{FF2B5EF4-FFF2-40B4-BE49-F238E27FC236}">
                    <a16:creationId xmlns:a16="http://schemas.microsoft.com/office/drawing/2014/main" id="{74687B51-9D62-4C91-A155-04AFFAA48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30150" y="-17691100"/>
                <a:ext cx="90488" cy="31115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7F51D78F-8A65-49FF-878A-A6D191BCB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48625" y="-16857663"/>
                <a:ext cx="25219026" cy="341313"/>
              </a:xfrm>
              <a:custGeom>
                <a:avLst/>
                <a:gdLst>
                  <a:gd name="T0" fmla="*/ 0 w 6722"/>
                  <a:gd name="T1" fmla="*/ 0 h 91"/>
                  <a:gd name="T2" fmla="*/ 52 w 6722"/>
                  <a:gd name="T3" fmla="*/ 35 h 91"/>
                  <a:gd name="T4" fmla="*/ 252 w 6722"/>
                  <a:gd name="T5" fmla="*/ 91 h 91"/>
                  <a:gd name="T6" fmla="*/ 6464 w 6722"/>
                  <a:gd name="T7" fmla="*/ 91 h 91"/>
                  <a:gd name="T8" fmla="*/ 6674 w 6722"/>
                  <a:gd name="T9" fmla="*/ 30 h 91"/>
                  <a:gd name="T10" fmla="*/ 6722 w 6722"/>
                  <a:gd name="T11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22" h="91">
                    <a:moveTo>
                      <a:pt x="0" y="0"/>
                    </a:moveTo>
                    <a:cubicBezTo>
                      <a:pt x="52" y="35"/>
                      <a:pt x="52" y="35"/>
                      <a:pt x="52" y="35"/>
                    </a:cubicBezTo>
                    <a:cubicBezTo>
                      <a:pt x="115" y="65"/>
                      <a:pt x="183" y="91"/>
                      <a:pt x="252" y="91"/>
                    </a:cubicBezTo>
                    <a:cubicBezTo>
                      <a:pt x="6464" y="91"/>
                      <a:pt x="6464" y="91"/>
                      <a:pt x="6464" y="91"/>
                    </a:cubicBezTo>
                    <a:cubicBezTo>
                      <a:pt x="6536" y="91"/>
                      <a:pt x="6608" y="64"/>
                      <a:pt x="6674" y="30"/>
                    </a:cubicBezTo>
                    <a:cubicBezTo>
                      <a:pt x="6722" y="1"/>
                      <a:pt x="6722" y="1"/>
                      <a:pt x="6722" y="1"/>
                    </a:cubicBezTo>
                  </a:path>
                </a:pathLst>
              </a:custGeom>
              <a:solidFill>
                <a:srgbClr val="F2F2F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8EEEE950-818E-47F1-9F26-8BA0C2818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48625" y="-16857663"/>
                <a:ext cx="25219026" cy="341313"/>
              </a:xfrm>
              <a:custGeom>
                <a:avLst/>
                <a:gdLst>
                  <a:gd name="T0" fmla="*/ 0 w 6722"/>
                  <a:gd name="T1" fmla="*/ 0 h 91"/>
                  <a:gd name="T2" fmla="*/ 52 w 6722"/>
                  <a:gd name="T3" fmla="*/ 35 h 91"/>
                  <a:gd name="T4" fmla="*/ 252 w 6722"/>
                  <a:gd name="T5" fmla="*/ 91 h 91"/>
                  <a:gd name="T6" fmla="*/ 6464 w 6722"/>
                  <a:gd name="T7" fmla="*/ 91 h 91"/>
                  <a:gd name="T8" fmla="*/ 6674 w 6722"/>
                  <a:gd name="T9" fmla="*/ 30 h 91"/>
                  <a:gd name="T10" fmla="*/ 6722 w 6722"/>
                  <a:gd name="T11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22" h="91">
                    <a:moveTo>
                      <a:pt x="0" y="0"/>
                    </a:moveTo>
                    <a:cubicBezTo>
                      <a:pt x="52" y="35"/>
                      <a:pt x="52" y="35"/>
                      <a:pt x="52" y="35"/>
                    </a:cubicBezTo>
                    <a:cubicBezTo>
                      <a:pt x="115" y="65"/>
                      <a:pt x="183" y="91"/>
                      <a:pt x="252" y="91"/>
                    </a:cubicBezTo>
                    <a:cubicBezTo>
                      <a:pt x="6464" y="91"/>
                      <a:pt x="6464" y="91"/>
                      <a:pt x="6464" y="91"/>
                    </a:cubicBezTo>
                    <a:cubicBezTo>
                      <a:pt x="6536" y="91"/>
                      <a:pt x="6608" y="64"/>
                      <a:pt x="6674" y="30"/>
                    </a:cubicBezTo>
                    <a:cubicBezTo>
                      <a:pt x="6722" y="1"/>
                      <a:pt x="6722" y="1"/>
                      <a:pt x="6722" y="1"/>
                    </a:cubicBezTo>
                  </a:path>
                </a:pathLst>
              </a:cu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0" name="Rectangle 57">
                <a:extLst>
                  <a:ext uri="{FF2B5EF4-FFF2-40B4-BE49-F238E27FC236}">
                    <a16:creationId xmlns:a16="http://schemas.microsoft.com/office/drawing/2014/main" id="{1F76798F-73FA-4C6B-88CE-1FB826CC4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62538" y="-29005213"/>
                <a:ext cx="19269076" cy="10861675"/>
              </a:xfrm>
              <a:prstGeom prst="rect">
                <a:avLst/>
              </a:prstGeom>
              <a:solidFill>
                <a:srgbClr val="A6A7A9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1" name="Freeform 58">
                <a:extLst>
                  <a:ext uri="{FF2B5EF4-FFF2-40B4-BE49-F238E27FC236}">
                    <a16:creationId xmlns:a16="http://schemas.microsoft.com/office/drawing/2014/main" id="{90274539-3645-4A99-AB4C-45C29BFF17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92700" y="-29035375"/>
                <a:ext cx="19329401" cy="10920413"/>
              </a:xfrm>
              <a:custGeom>
                <a:avLst/>
                <a:gdLst>
                  <a:gd name="T0" fmla="*/ 12138 w 12176"/>
                  <a:gd name="T1" fmla="*/ 37 h 6879"/>
                  <a:gd name="T2" fmla="*/ 12138 w 12176"/>
                  <a:gd name="T3" fmla="*/ 6842 h 6879"/>
                  <a:gd name="T4" fmla="*/ 38 w 12176"/>
                  <a:gd name="T5" fmla="*/ 6842 h 6879"/>
                  <a:gd name="T6" fmla="*/ 38 w 12176"/>
                  <a:gd name="T7" fmla="*/ 37 h 6879"/>
                  <a:gd name="T8" fmla="*/ 12138 w 12176"/>
                  <a:gd name="T9" fmla="*/ 37 h 6879"/>
                  <a:gd name="T10" fmla="*/ 12176 w 12176"/>
                  <a:gd name="T11" fmla="*/ 0 h 6879"/>
                  <a:gd name="T12" fmla="*/ 12138 w 12176"/>
                  <a:gd name="T13" fmla="*/ 0 h 6879"/>
                  <a:gd name="T14" fmla="*/ 38 w 12176"/>
                  <a:gd name="T15" fmla="*/ 0 h 6879"/>
                  <a:gd name="T16" fmla="*/ 0 w 12176"/>
                  <a:gd name="T17" fmla="*/ 0 h 6879"/>
                  <a:gd name="T18" fmla="*/ 0 w 12176"/>
                  <a:gd name="T19" fmla="*/ 37 h 6879"/>
                  <a:gd name="T20" fmla="*/ 0 w 12176"/>
                  <a:gd name="T21" fmla="*/ 6842 h 6879"/>
                  <a:gd name="T22" fmla="*/ 0 w 12176"/>
                  <a:gd name="T23" fmla="*/ 6879 h 6879"/>
                  <a:gd name="T24" fmla="*/ 38 w 12176"/>
                  <a:gd name="T25" fmla="*/ 6879 h 6879"/>
                  <a:gd name="T26" fmla="*/ 12138 w 12176"/>
                  <a:gd name="T27" fmla="*/ 6879 h 6879"/>
                  <a:gd name="T28" fmla="*/ 12176 w 12176"/>
                  <a:gd name="T29" fmla="*/ 6879 h 6879"/>
                  <a:gd name="T30" fmla="*/ 12176 w 12176"/>
                  <a:gd name="T31" fmla="*/ 6842 h 6879"/>
                  <a:gd name="T32" fmla="*/ 12176 w 12176"/>
                  <a:gd name="T33" fmla="*/ 37 h 6879"/>
                  <a:gd name="T34" fmla="*/ 12176 w 12176"/>
                  <a:gd name="T35" fmla="*/ 0 h 6879"/>
                  <a:gd name="T36" fmla="*/ 12176 w 12176"/>
                  <a:gd name="T37" fmla="*/ 0 h 6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6" h="6879">
                    <a:moveTo>
                      <a:pt x="12138" y="37"/>
                    </a:moveTo>
                    <a:lnTo>
                      <a:pt x="12138" y="6842"/>
                    </a:lnTo>
                    <a:lnTo>
                      <a:pt x="38" y="6842"/>
                    </a:lnTo>
                    <a:lnTo>
                      <a:pt x="38" y="37"/>
                    </a:lnTo>
                    <a:lnTo>
                      <a:pt x="12138" y="37"/>
                    </a:lnTo>
                    <a:close/>
                    <a:moveTo>
                      <a:pt x="12176" y="0"/>
                    </a:moveTo>
                    <a:lnTo>
                      <a:pt x="12138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6842"/>
                    </a:lnTo>
                    <a:lnTo>
                      <a:pt x="0" y="6879"/>
                    </a:lnTo>
                    <a:lnTo>
                      <a:pt x="38" y="6879"/>
                    </a:lnTo>
                    <a:lnTo>
                      <a:pt x="12138" y="6879"/>
                    </a:lnTo>
                    <a:lnTo>
                      <a:pt x="12176" y="6879"/>
                    </a:lnTo>
                    <a:lnTo>
                      <a:pt x="12176" y="6842"/>
                    </a:lnTo>
                    <a:lnTo>
                      <a:pt x="12176" y="37"/>
                    </a:lnTo>
                    <a:lnTo>
                      <a:pt x="12176" y="0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A6A7A9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" name="Freeform 59">
                <a:extLst>
                  <a:ext uri="{FF2B5EF4-FFF2-40B4-BE49-F238E27FC236}">
                    <a16:creationId xmlns:a16="http://schemas.microsoft.com/office/drawing/2014/main" id="{D421D20F-C869-471F-8417-79C9569F7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92700" y="-29035375"/>
                <a:ext cx="19329401" cy="10920413"/>
              </a:xfrm>
              <a:custGeom>
                <a:avLst/>
                <a:gdLst>
                  <a:gd name="T0" fmla="*/ 12138 w 12176"/>
                  <a:gd name="T1" fmla="*/ 37 h 6879"/>
                  <a:gd name="T2" fmla="*/ 12138 w 12176"/>
                  <a:gd name="T3" fmla="*/ 6842 h 6879"/>
                  <a:gd name="T4" fmla="*/ 38 w 12176"/>
                  <a:gd name="T5" fmla="*/ 6842 h 6879"/>
                  <a:gd name="T6" fmla="*/ 38 w 12176"/>
                  <a:gd name="T7" fmla="*/ 37 h 6879"/>
                  <a:gd name="T8" fmla="*/ 12138 w 12176"/>
                  <a:gd name="T9" fmla="*/ 37 h 6879"/>
                  <a:gd name="T10" fmla="*/ 12176 w 12176"/>
                  <a:gd name="T11" fmla="*/ 0 h 6879"/>
                  <a:gd name="T12" fmla="*/ 12138 w 12176"/>
                  <a:gd name="T13" fmla="*/ 0 h 6879"/>
                  <a:gd name="T14" fmla="*/ 38 w 12176"/>
                  <a:gd name="T15" fmla="*/ 0 h 6879"/>
                  <a:gd name="T16" fmla="*/ 0 w 12176"/>
                  <a:gd name="T17" fmla="*/ 0 h 6879"/>
                  <a:gd name="T18" fmla="*/ 0 w 12176"/>
                  <a:gd name="T19" fmla="*/ 37 h 6879"/>
                  <a:gd name="T20" fmla="*/ 0 w 12176"/>
                  <a:gd name="T21" fmla="*/ 6842 h 6879"/>
                  <a:gd name="T22" fmla="*/ 0 w 12176"/>
                  <a:gd name="T23" fmla="*/ 6879 h 6879"/>
                  <a:gd name="T24" fmla="*/ 38 w 12176"/>
                  <a:gd name="T25" fmla="*/ 6879 h 6879"/>
                  <a:gd name="T26" fmla="*/ 12138 w 12176"/>
                  <a:gd name="T27" fmla="*/ 6879 h 6879"/>
                  <a:gd name="T28" fmla="*/ 12176 w 12176"/>
                  <a:gd name="T29" fmla="*/ 6879 h 6879"/>
                  <a:gd name="T30" fmla="*/ 12176 w 12176"/>
                  <a:gd name="T31" fmla="*/ 6842 h 6879"/>
                  <a:gd name="T32" fmla="*/ 12176 w 12176"/>
                  <a:gd name="T33" fmla="*/ 37 h 6879"/>
                  <a:gd name="T34" fmla="*/ 12176 w 12176"/>
                  <a:gd name="T35" fmla="*/ 0 h 6879"/>
                  <a:gd name="T36" fmla="*/ 12176 w 12176"/>
                  <a:gd name="T37" fmla="*/ 0 h 6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76" h="6879">
                    <a:moveTo>
                      <a:pt x="12138" y="37"/>
                    </a:moveTo>
                    <a:lnTo>
                      <a:pt x="12138" y="6842"/>
                    </a:lnTo>
                    <a:lnTo>
                      <a:pt x="38" y="6842"/>
                    </a:lnTo>
                    <a:lnTo>
                      <a:pt x="38" y="37"/>
                    </a:lnTo>
                    <a:lnTo>
                      <a:pt x="12138" y="37"/>
                    </a:lnTo>
                    <a:moveTo>
                      <a:pt x="12176" y="0"/>
                    </a:moveTo>
                    <a:lnTo>
                      <a:pt x="12138" y="0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0" y="6842"/>
                    </a:lnTo>
                    <a:lnTo>
                      <a:pt x="0" y="6879"/>
                    </a:lnTo>
                    <a:lnTo>
                      <a:pt x="38" y="6879"/>
                    </a:lnTo>
                    <a:lnTo>
                      <a:pt x="12138" y="6879"/>
                    </a:lnTo>
                    <a:lnTo>
                      <a:pt x="12176" y="6879"/>
                    </a:lnTo>
                    <a:lnTo>
                      <a:pt x="12176" y="6842"/>
                    </a:lnTo>
                    <a:lnTo>
                      <a:pt x="12176" y="37"/>
                    </a:lnTo>
                    <a:lnTo>
                      <a:pt x="12176" y="0"/>
                    </a:lnTo>
                    <a:lnTo>
                      <a:pt x="12176" y="0"/>
                    </a:lnTo>
                  </a:path>
                </a:pathLst>
              </a:custGeom>
              <a:noFill/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3" name="Freeform 60">
                <a:extLst>
                  <a:ext uri="{FF2B5EF4-FFF2-40B4-BE49-F238E27FC236}">
                    <a16:creationId xmlns:a16="http://schemas.microsoft.com/office/drawing/2014/main" id="{AFC43699-D73C-4966-8162-BDFA7FA71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00688" y="-29722763"/>
                <a:ext cx="20191413" cy="12031663"/>
              </a:xfrm>
              <a:custGeom>
                <a:avLst/>
                <a:gdLst>
                  <a:gd name="T0" fmla="*/ 5382 w 5382"/>
                  <a:gd name="T1" fmla="*/ 3208 h 3208"/>
                  <a:gd name="T2" fmla="*/ 0 w 5382"/>
                  <a:gd name="T3" fmla="*/ 3208 h 3208"/>
                  <a:gd name="T4" fmla="*/ 0 w 5382"/>
                  <a:gd name="T5" fmla="*/ 56 h 3208"/>
                  <a:gd name="T6" fmla="*/ 56 w 5382"/>
                  <a:gd name="T7" fmla="*/ 0 h 3208"/>
                  <a:gd name="T8" fmla="*/ 5326 w 5382"/>
                  <a:gd name="T9" fmla="*/ 0 h 3208"/>
                  <a:gd name="T10" fmla="*/ 5382 w 5382"/>
                  <a:gd name="T11" fmla="*/ 56 h 3208"/>
                  <a:gd name="T12" fmla="*/ 5382 w 5382"/>
                  <a:gd name="T13" fmla="*/ 3208 h 3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82" h="3208">
                    <a:moveTo>
                      <a:pt x="5382" y="3208"/>
                    </a:moveTo>
                    <a:cubicBezTo>
                      <a:pt x="0" y="3208"/>
                      <a:pt x="0" y="3208"/>
                      <a:pt x="0" y="320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5326" y="0"/>
                      <a:pt x="5326" y="0"/>
                      <a:pt x="5326" y="0"/>
                    </a:cubicBezTo>
                    <a:cubicBezTo>
                      <a:pt x="5357" y="0"/>
                      <a:pt x="5382" y="25"/>
                      <a:pt x="5382" y="56"/>
                    </a:cubicBezTo>
                    <a:lnTo>
                      <a:pt x="5382" y="320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4" name="Rectangle 61">
                <a:extLst>
                  <a:ext uri="{FF2B5EF4-FFF2-40B4-BE49-F238E27FC236}">
                    <a16:creationId xmlns:a16="http://schemas.microsoft.com/office/drawing/2014/main" id="{3FBDA1CF-F902-43F5-ADE3-E519FB45F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048625" y="-17379950"/>
                <a:ext cx="25241251" cy="530225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5" name="Freeform 62">
                <a:extLst>
                  <a:ext uri="{FF2B5EF4-FFF2-40B4-BE49-F238E27FC236}">
                    <a16:creationId xmlns:a16="http://schemas.microsoft.com/office/drawing/2014/main" id="{94054683-460E-407C-B580-D8FC4B3F4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450" y="-17379950"/>
                <a:ext cx="3516313" cy="398463"/>
              </a:xfrm>
              <a:custGeom>
                <a:avLst/>
                <a:gdLst>
                  <a:gd name="T0" fmla="*/ 0 w 937"/>
                  <a:gd name="T1" fmla="*/ 0 h 106"/>
                  <a:gd name="T2" fmla="*/ 21 w 937"/>
                  <a:gd name="T3" fmla="*/ 44 h 106"/>
                  <a:gd name="T4" fmla="*/ 113 w 937"/>
                  <a:gd name="T5" fmla="*/ 106 h 106"/>
                  <a:gd name="T6" fmla="*/ 823 w 937"/>
                  <a:gd name="T7" fmla="*/ 106 h 106"/>
                  <a:gd name="T8" fmla="*/ 915 w 937"/>
                  <a:gd name="T9" fmla="*/ 45 h 106"/>
                  <a:gd name="T10" fmla="*/ 937 w 937"/>
                  <a:gd name="T11" fmla="*/ 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7" h="106">
                    <a:moveTo>
                      <a:pt x="0" y="0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40" y="77"/>
                      <a:pt x="75" y="106"/>
                      <a:pt x="113" y="106"/>
                    </a:cubicBezTo>
                    <a:cubicBezTo>
                      <a:pt x="823" y="106"/>
                      <a:pt x="823" y="106"/>
                      <a:pt x="823" y="106"/>
                    </a:cubicBezTo>
                    <a:cubicBezTo>
                      <a:pt x="861" y="106"/>
                      <a:pt x="896" y="77"/>
                      <a:pt x="915" y="45"/>
                    </a:cubicBezTo>
                    <a:cubicBezTo>
                      <a:pt x="937" y="4"/>
                      <a:pt x="937" y="4"/>
                      <a:pt x="937" y="4"/>
                    </a:cubicBezTo>
                  </a:path>
                </a:pathLst>
              </a:cu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094572-E4C2-42FE-BE28-496482F2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5782" y="2565651"/>
              <a:ext cx="6159600" cy="3464775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C11DA77-5EF5-4BA3-9A54-7CDE6EC4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17" y="404664"/>
            <a:ext cx="10440383" cy="1980139"/>
          </a:xfrm>
        </p:spPr>
        <p:txBody>
          <a:bodyPr/>
          <a:lstStyle/>
          <a:p>
            <a:r>
              <a:rPr lang="nb-NO" dirty="0"/>
              <a:t>Digitale kartlegginger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Selvrapportering gir umiddelbar beslutningsstøtte til helsepersonell</a:t>
            </a:r>
            <a:br>
              <a:rPr lang="nb-NO" sz="2400" dirty="0"/>
            </a:br>
            <a:r>
              <a:rPr lang="nb-NO" sz="2400" dirty="0"/>
              <a:t>Brukes for at helsepersonell skal være forberedt til pasient/innbygger kommer til time</a:t>
            </a:r>
            <a:endParaRPr lang="nb-NO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0FE47-34B7-4D0E-A942-2E9565B7E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20" y="5698206"/>
            <a:ext cx="1743075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8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2"/>
    </mc:Choice>
    <mc:Fallback xmlns="">
      <p:transition spd="slow" advTm="6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7DE8-208F-460F-8C7D-930894E4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17" y="2705977"/>
            <a:ext cx="10079568" cy="323691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CE26925-4A45-4697-ACB5-0F6A61A36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50" y="2673336"/>
            <a:ext cx="5266079" cy="378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C11552-44E2-4E40-824B-FED7B9A3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17" y="540812"/>
            <a:ext cx="10440383" cy="1656299"/>
          </a:xfrm>
        </p:spPr>
        <p:txBody>
          <a:bodyPr/>
          <a:lstStyle/>
          <a:p>
            <a:r>
              <a:rPr lang="nb-NO" dirty="0"/>
              <a:t>Digital hjemmeoppfølging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Selvrapportering gir umiddelbart viktige varslinger til helsepersonell</a:t>
            </a:r>
            <a:br>
              <a:rPr lang="nb-NO" sz="2400" dirty="0"/>
            </a:br>
            <a:r>
              <a:rPr lang="nb-NO" sz="2400" dirty="0"/>
              <a:t>Brukes for å unngå unødvendige besøk av helsepersonell hos pasienten/innbyggeren</a:t>
            </a:r>
            <a:endParaRPr lang="nb-NO" b="1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642425-886B-4B4B-9811-67DFC40E8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6" y="2673336"/>
            <a:ext cx="2713286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7DE8-208F-460F-8C7D-930894E4A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C11552-44E2-4E40-824B-FED7B9A3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16" y="332656"/>
            <a:ext cx="10440383" cy="1656299"/>
          </a:xfrm>
        </p:spPr>
        <p:txBody>
          <a:bodyPr/>
          <a:lstStyle/>
          <a:p>
            <a:r>
              <a:rPr lang="nb-NO" dirty="0"/>
              <a:t>Behandlerstøttet digital egenmestring</a:t>
            </a:r>
            <a:br>
              <a:rPr lang="nb-NO" dirty="0"/>
            </a:br>
            <a:br>
              <a:rPr lang="nb-NO" dirty="0"/>
            </a:br>
            <a:r>
              <a:rPr lang="nb-NO" sz="2400" dirty="0"/>
              <a:t>Individuelt tilpassede råd og tiltak basert på pasientens/innbyggerens status</a:t>
            </a:r>
            <a:br>
              <a:rPr lang="nb-NO" sz="2400" dirty="0"/>
            </a:br>
            <a:r>
              <a:rPr lang="nb-NO" sz="2400" dirty="0"/>
              <a:t>Brukes for å redusere behov for bruk av helsepersonell</a:t>
            </a:r>
            <a:endParaRPr lang="nb-NO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5E18C2-A6EA-49E9-8CF6-63882701F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3" y="2492896"/>
            <a:ext cx="2713279" cy="37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9ED64D-90B6-4339-BB39-AC63D38B4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492896"/>
            <a:ext cx="271328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eckWare theme">
      <a:dk1>
        <a:srgbClr val="000000"/>
      </a:dk1>
      <a:lt1>
        <a:srgbClr val="FFFFFF"/>
      </a:lt1>
      <a:dk2>
        <a:srgbClr val="003C69"/>
      </a:dk2>
      <a:lt2>
        <a:srgbClr val="F1F2F2"/>
      </a:lt2>
      <a:accent1>
        <a:srgbClr val="003C69"/>
      </a:accent1>
      <a:accent2>
        <a:srgbClr val="00B9E4"/>
      </a:accent2>
      <a:accent3>
        <a:srgbClr val="E8BF2B"/>
      </a:accent3>
      <a:accent4>
        <a:srgbClr val="4D4F53"/>
      </a:accent4>
      <a:accent5>
        <a:srgbClr val="859EB4"/>
      </a:accent5>
      <a:accent6>
        <a:srgbClr val="8BDCF1"/>
      </a:accent6>
      <a:hlink>
        <a:srgbClr val="00B9E4"/>
      </a:hlink>
      <a:folHlink>
        <a:srgbClr val="00B9E4"/>
      </a:folHlink>
    </a:clrScheme>
    <a:fontScheme name="CheckWare OpenOffic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  <a:prstDash val="sysDash"/>
          <a:headEnd type="none" w="med" len="med"/>
          <a:tailEnd type="arrow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820 Empty checkware powerpoint [Read-Only]" id="{28D653C1-2120-467C-8743-81E7D5536C5C}" vid="{16EDCCB0-7D8E-4A64-8179-FD4D5A72E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AD5575E76FF489266784781812A18" ma:contentTypeVersion="8" ma:contentTypeDescription="Create a new document." ma:contentTypeScope="" ma:versionID="ae0c7be5482707411709b056cc7d4d26">
  <xsd:schema xmlns:xsd="http://www.w3.org/2001/XMLSchema" xmlns:xs="http://www.w3.org/2001/XMLSchema" xmlns:p="http://schemas.microsoft.com/office/2006/metadata/properties" xmlns:ns2="975f4db9-1dde-4874-a23b-8bfd1b824682" xmlns:ns3="8e154d6c-0a60-4fe3-911b-234d4fbaa1c9" xmlns:ns4="3a794553-16d7-458b-b319-1bde91fee66b" targetNamespace="http://schemas.microsoft.com/office/2006/metadata/properties" ma:root="true" ma:fieldsID="df1ca79d1021d24a6a5404eead546a1f" ns2:_="" ns3:_="" ns4:_="">
    <xsd:import namespace="975f4db9-1dde-4874-a23b-8bfd1b824682"/>
    <xsd:import namespace="8e154d6c-0a60-4fe3-911b-234d4fbaa1c9"/>
    <xsd:import namespace="3a794553-16d7-458b-b319-1bde91fee6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f4db9-1dde-4874-a23b-8bfd1b8246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54d6c-0a60-4fe3-911b-234d4fbaa1c9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94553-16d7-458b-b319-1bde91fee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5C9330-7718-44E5-AB2C-9B2DFEF34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87F133-EC43-414E-9775-A6681F5895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f4db9-1dde-4874-a23b-8bfd1b824682"/>
    <ds:schemaRef ds:uri="8e154d6c-0a60-4fe3-911b-234d4fbaa1c9"/>
    <ds:schemaRef ds:uri="3a794553-16d7-458b-b319-1bde91fee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CAD943-406C-445D-AE40-79CCD476ED9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75f4db9-1dde-4874-a23b-8bfd1b824682"/>
    <ds:schemaRef ds:uri="3a794553-16d7-458b-b319-1bde91fee66b"/>
    <ds:schemaRef ds:uri="8e154d6c-0a60-4fe3-911b-234d4fbaa1c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20180926 Empty checkware powerpoint</Template>
  <TotalTime>4717</TotalTime>
  <Words>609</Words>
  <Application>Microsoft Office PowerPoint</Application>
  <PresentationFormat>Widescreen</PresentationFormat>
  <Paragraphs>55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Open Sans Light</vt:lpstr>
      <vt:lpstr>Office Theme</vt:lpstr>
      <vt:lpstr>Digitale helsetjenester for pasienter og innbyggere</vt:lpstr>
      <vt:lpstr>Forenkler innsamling og rapportering av pasientrapporterte data</vt:lpstr>
      <vt:lpstr>Digitale kartlegginger  Selvrapportering gir umiddelbar beslutningsstøtte til helsepersonell Brukes for at helsepersonell skal være forberedt til pasient/innbygger kommer til time</vt:lpstr>
      <vt:lpstr>Digital hjemmeoppfølging  Selvrapportering gir umiddelbart viktige varslinger til helsepersonell Brukes for å unngå unødvendige besøk av helsepersonell hos pasienten/innbyggeren</vt:lpstr>
      <vt:lpstr>Behandlerstøttet digital egenmestring  Individuelt tilpassede råd og tiltak basert på pasientens/innbyggerens status Brukes for å redusere behov for bruk av helsepersonell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Blengsli Aabel</dc:creator>
  <cp:lastModifiedBy>Jofrid Åsland</cp:lastModifiedBy>
  <cp:revision>224</cp:revision>
  <cp:lastPrinted>2018-11-21T09:59:19Z</cp:lastPrinted>
  <dcterms:created xsi:type="dcterms:W3CDTF">2018-10-15T09:30:36Z</dcterms:created>
  <dcterms:modified xsi:type="dcterms:W3CDTF">2020-09-02T11:23:08Z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0x0101004B9AD5575E76FF489266784781812A18</vt:lpwstr>
  </property>
  <property fmtid="{D5CDD505-2E9C-101B-9397-08002B2CF9AE}" pid="3" name="IsMyDocuments">
    <vt:bool>true</vt:bool>
  </property>
</Properties>
</file>